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 id="2147483673" r:id="rId4"/>
  </p:sldMasterIdLst>
  <p:notesMasterIdLst>
    <p:notesMasterId r:id="rId6"/>
  </p:notesMasterIdLst>
  <p:handoutMasterIdLst>
    <p:handoutMasterId r:id="rId26"/>
  </p:handoutMasterIdLst>
  <p:sldIdLst>
    <p:sldId id="492" r:id="rId5"/>
    <p:sldId id="559" r:id="rId7"/>
    <p:sldId id="486" r:id="rId8"/>
    <p:sldId id="487" r:id="rId9"/>
    <p:sldId id="434" r:id="rId10"/>
    <p:sldId id="560" r:id="rId11"/>
    <p:sldId id="561" r:id="rId12"/>
    <p:sldId id="489" r:id="rId13"/>
    <p:sldId id="562" r:id="rId14"/>
    <p:sldId id="571" r:id="rId15"/>
    <p:sldId id="490" r:id="rId16"/>
    <p:sldId id="563" r:id="rId17"/>
    <p:sldId id="564" r:id="rId18"/>
    <p:sldId id="565" r:id="rId19"/>
    <p:sldId id="566" r:id="rId20"/>
    <p:sldId id="567" r:id="rId21"/>
    <p:sldId id="568" r:id="rId22"/>
    <p:sldId id="569" r:id="rId23"/>
    <p:sldId id="570" r:id="rId24"/>
    <p:sldId id="452" r:id="rId25"/>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63D54"/>
    <a:srgbClr val="074D69"/>
    <a:srgbClr val="F4F4F4"/>
    <a:srgbClr val="F3F4F4"/>
    <a:srgbClr val="2E4864"/>
    <a:srgbClr val="10327B"/>
    <a:srgbClr val="E0E0E0"/>
    <a:srgbClr val="EFEFEF"/>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88" autoAdjust="0"/>
    <p:restoredTop sz="96314" autoAdjust="0"/>
  </p:normalViewPr>
  <p:slideViewPr>
    <p:cSldViewPr snapToGrid="0" showGuides="1">
      <p:cViewPr varScale="1">
        <p:scale>
          <a:sx n="54" d="100"/>
          <a:sy n="54" d="100"/>
        </p:scale>
        <p:origin x="438" y="54"/>
      </p:cViewPr>
      <p:guideLst>
        <p:guide orient="horz" pos="3083"/>
        <p:guide pos="271"/>
        <p:guide orient="horz" pos="150"/>
        <p:guide pos="2880"/>
        <p:guide orient="horz" pos="1690"/>
        <p:guide pos="5476"/>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5" d="100"/>
          <a:sy n="65" d="100"/>
        </p:scale>
        <p:origin x="2227" y="43"/>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handoutMaster" Target="handoutMasters/handoutMaster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ea typeface="微软雅黑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DC7E0A-FE25-4298-B2A5-F81E4409DC3D}" type="datetimeFigureOut">
              <a:rPr lang="zh-CN" altLang="en-US" smtClean="0">
                <a:ea typeface="微软雅黑 Light" panose="020B0502040204020203" pitchFamily="34" charset="-122"/>
              </a:rPr>
            </a:fld>
            <a:endParaRPr lang="zh-CN" altLang="en-US" dirty="0">
              <a:ea typeface="微软雅黑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dirty="0">
              <a:ea typeface="微软雅黑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404E8C-F5F4-4E78-B894-8ABE74AB9ABE}" type="slidenum">
              <a:rPr lang="zh-CN" altLang="en-US" smtClean="0">
                <a:ea typeface="微软雅黑 Light" panose="020B0502040204020203" pitchFamily="34" charset="-122"/>
              </a:rPr>
            </a:fld>
            <a:endParaRPr lang="zh-CN" altLang="en-US" dirty="0">
              <a:ea typeface="微软雅黑 Light" panose="020B0502040204020203" pitchFamily="3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微软雅黑 Light" panose="020B0502040204020203"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微软雅黑 Light" panose="020B0502040204020203" pitchFamily="34" charset="-122"/>
              </a:defRPr>
            </a:lvl1pPr>
          </a:lstStyle>
          <a:p>
            <a:fld id="{10DB2BC2-E36F-4014-826D-67C3AA5D550C}" type="datetimeFigureOut">
              <a:rPr lang="zh-CN" altLang="en-US" smtClean="0"/>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ea typeface="微软雅黑 Light" panose="020B0502040204020203"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ea typeface="微软雅黑 Light" panose="020B0502040204020203" pitchFamily="34" charset="-122"/>
              </a:defRPr>
            </a:lvl1pPr>
          </a:lstStyle>
          <a:p>
            <a:fld id="{0D64EC1F-4C1A-4575-A29E-535B091AA911}" type="slidenum">
              <a:rPr lang="zh-CN" altLang="en-US" smtClean="0"/>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Light" panose="020B0502040204020203" pitchFamily="34" charset="-122"/>
        <a:cs typeface="+mn-cs"/>
      </a:defRPr>
    </a:lvl1pPr>
    <a:lvl2pPr marL="457200" algn="l" defTabSz="914400" rtl="0" eaLnBrk="1" latinLnBrk="0" hangingPunct="1">
      <a:defRPr sz="1200" kern="1200">
        <a:solidFill>
          <a:schemeClr val="tx1"/>
        </a:solidFill>
        <a:latin typeface="+mn-lt"/>
        <a:ea typeface="微软雅黑 Light" panose="020B0502040204020203" pitchFamily="34" charset="-122"/>
        <a:cs typeface="+mn-cs"/>
      </a:defRPr>
    </a:lvl2pPr>
    <a:lvl3pPr marL="914400" algn="l" defTabSz="914400" rtl="0" eaLnBrk="1" latinLnBrk="0" hangingPunct="1">
      <a:defRPr sz="1200" kern="1200">
        <a:solidFill>
          <a:schemeClr val="tx1"/>
        </a:solidFill>
        <a:latin typeface="+mn-lt"/>
        <a:ea typeface="微软雅黑 Light" panose="020B0502040204020203" pitchFamily="34" charset="-122"/>
        <a:cs typeface="+mn-cs"/>
      </a:defRPr>
    </a:lvl3pPr>
    <a:lvl4pPr marL="1371600" algn="l" defTabSz="914400" rtl="0" eaLnBrk="1" latinLnBrk="0" hangingPunct="1">
      <a:defRPr sz="1200" kern="1200">
        <a:solidFill>
          <a:schemeClr val="tx1"/>
        </a:solidFill>
        <a:latin typeface="+mn-lt"/>
        <a:ea typeface="微软雅黑 Light" panose="020B0502040204020203" pitchFamily="34" charset="-122"/>
        <a:cs typeface="+mn-cs"/>
      </a:defRPr>
    </a:lvl4pPr>
    <a:lvl5pPr marL="1828800" algn="l" defTabSz="914400" rtl="0" eaLnBrk="1" latinLnBrk="0" hangingPunct="1">
      <a:defRPr sz="1200" kern="1200">
        <a:solidFill>
          <a:schemeClr val="tx1"/>
        </a:solidFill>
        <a:latin typeface="+mn-lt"/>
        <a:ea typeface="微软雅黑 Light" panose="020B0502040204020203"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897584D-8746-4D72-BA3A-5A81C8B5466D}" type="slidenum">
              <a:rPr lang="zh-CN" altLang="en-US" smtClean="0">
                <a:solidFill>
                  <a:prstClr val="black"/>
                </a:solidFill>
                <a:latin typeface="等线" panose="020F0502020204030204"/>
              </a:rPr>
            </a:fld>
            <a:endParaRPr lang="zh-CN" altLang="en-US">
              <a:solidFill>
                <a:prstClr val="black"/>
              </a:solidFill>
              <a:latin typeface="等线" panose="020F0502020204030204"/>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http://meihua.docer.com/</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pitchFamily="34" charset="0"/>
                <a:ea typeface="微软雅黑 Light" panose="020B0502040204020203" pitchFamily="34" charset="-122"/>
              </a:rPr>
            </a:fld>
            <a:endParaRPr lang="zh-CN" altLang="en-US" dirty="0">
              <a:solidFill>
                <a:prstClr val="black"/>
              </a:solidFill>
              <a:latin typeface="Calibri" panose="020F0502020204030204" pitchFamily="34" charset="0"/>
              <a:ea typeface="微软雅黑 Light" panose="020B0502040204020203" pitchFamily="3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64EC1F-4C1A-4575-A29E-535B091AA911}"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http://meihua.docer.com/</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pitchFamily="34" charset="0"/>
                <a:ea typeface="微软雅黑 Light" panose="020B0502040204020203" pitchFamily="34" charset="-122"/>
              </a:rPr>
            </a:fld>
            <a:endParaRPr lang="zh-CN" altLang="en-US" dirty="0">
              <a:solidFill>
                <a:prstClr val="black"/>
              </a:solidFill>
              <a:latin typeface="Calibri" panose="020F0502020204030204" pitchFamily="34" charset="0"/>
              <a:ea typeface="微软雅黑 Light" panose="020B0502040204020203" pitchFamily="3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http://meihua.docer.com/</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pitchFamily="34" charset="0"/>
                <a:ea typeface="微软雅黑 Light" panose="020B0502040204020203" pitchFamily="34" charset="-122"/>
              </a:rPr>
            </a:fld>
            <a:endParaRPr lang="zh-CN" altLang="en-US" dirty="0">
              <a:solidFill>
                <a:prstClr val="black"/>
              </a:solidFill>
              <a:latin typeface="Calibri" panose="020F0502020204030204" pitchFamily="34" charset="0"/>
              <a:ea typeface="微软雅黑 Light" panose="020B0502040204020203" pitchFamily="3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D64EC1F-4C1A-4575-A29E-535B091AA91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5_Custom Layout">
    <p:spTree>
      <p:nvGrpSpPr>
        <p:cNvPr id="1" name=""/>
        <p:cNvGrpSpPr/>
        <p:nvPr/>
      </p:nvGrpSpPr>
      <p:grpSpPr>
        <a:xfrm>
          <a:off x="0" y="0"/>
          <a:ext cx="0" cy="0"/>
          <a:chOff x="0" y="0"/>
          <a:chExt cx="0" cy="0"/>
        </a:xfrm>
      </p:grpSpPr>
      <p:sp>
        <p:nvSpPr>
          <p:cNvPr id="3" name="Freeform: Shape 2"/>
          <p:cNvSpPr/>
          <p:nvPr userDrawn="1"/>
        </p:nvSpPr>
        <p:spPr>
          <a:xfrm flipH="1">
            <a:off x="1" y="-132736"/>
            <a:ext cx="9143999" cy="3218805"/>
          </a:xfrm>
          <a:custGeom>
            <a:avLst/>
            <a:gdLst>
              <a:gd name="connsiteX0" fmla="*/ 0 w 12191999"/>
              <a:gd name="connsiteY0" fmla="*/ 0 h 4291740"/>
              <a:gd name="connsiteX1" fmla="*/ 12191999 w 12191999"/>
              <a:gd name="connsiteY1" fmla="*/ 0 h 4291740"/>
              <a:gd name="connsiteX2" fmla="*/ 12191999 w 12191999"/>
              <a:gd name="connsiteY2" fmla="*/ 1244082 h 4291740"/>
              <a:gd name="connsiteX3" fmla="*/ 12191998 w 12191999"/>
              <a:gd name="connsiteY3" fmla="*/ 1244082 h 4291740"/>
              <a:gd name="connsiteX4" fmla="*/ 12191998 w 12191999"/>
              <a:gd name="connsiteY4" fmla="*/ 3713545 h 4291740"/>
              <a:gd name="connsiteX5" fmla="*/ 9905998 w 12191999"/>
              <a:gd name="connsiteY5" fmla="*/ 4122524 h 4291740"/>
              <a:gd name="connsiteX6" fmla="*/ 9905998 w 12191999"/>
              <a:gd name="connsiteY6" fmla="*/ 4125232 h 4291740"/>
              <a:gd name="connsiteX7" fmla="*/ 9857087 w 12191999"/>
              <a:gd name="connsiteY7" fmla="*/ 4136195 h 4291740"/>
              <a:gd name="connsiteX8" fmla="*/ 9690569 w 12191999"/>
              <a:gd name="connsiteY8" fmla="*/ 4182739 h 4291740"/>
              <a:gd name="connsiteX9" fmla="*/ 8839877 w 12191999"/>
              <a:gd name="connsiteY9" fmla="*/ 4291723 h 4291740"/>
              <a:gd name="connsiteX10" fmla="*/ 8765196 w 12191999"/>
              <a:gd name="connsiteY10" fmla="*/ 4290006 h 4291740"/>
              <a:gd name="connsiteX11" fmla="*/ 8717158 w 12191999"/>
              <a:gd name="connsiteY11" fmla="*/ 4291490 h 4291740"/>
              <a:gd name="connsiteX12" fmla="*/ 7673594 w 12191999"/>
              <a:gd name="connsiteY12" fmla="*/ 4138313 h 4291740"/>
              <a:gd name="connsiteX13" fmla="*/ 7659974 w 12191999"/>
              <a:gd name="connsiteY13" fmla="*/ 4134175 h 4291740"/>
              <a:gd name="connsiteX14" fmla="*/ 7619998 w 12191999"/>
              <a:gd name="connsiteY14" fmla="*/ 4125232 h 4291740"/>
              <a:gd name="connsiteX15" fmla="*/ 7619998 w 12191999"/>
              <a:gd name="connsiteY15" fmla="*/ 4122032 h 4291740"/>
              <a:gd name="connsiteX16" fmla="*/ 7465547 w 12191999"/>
              <a:gd name="connsiteY16" fmla="*/ 4075115 h 4291740"/>
              <a:gd name="connsiteX17" fmla="*/ 5541753 w 12191999"/>
              <a:gd name="connsiteY17" fmla="*/ 3716264 h 4291740"/>
              <a:gd name="connsiteX18" fmla="*/ 5333999 w 12191999"/>
              <a:gd name="connsiteY18" fmla="*/ 3713545 h 4291740"/>
              <a:gd name="connsiteX19" fmla="*/ 5091621 w 12191999"/>
              <a:gd name="connsiteY19" fmla="*/ 3716264 h 4291740"/>
              <a:gd name="connsiteX20" fmla="*/ 235032 w 12191999"/>
              <a:gd name="connsiteY20" fmla="*/ 4170386 h 4291740"/>
              <a:gd name="connsiteX21" fmla="*/ 0 w 12191999"/>
              <a:gd name="connsiteY21" fmla="*/ 4125232 h 429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191999" h="4291740">
                <a:moveTo>
                  <a:pt x="0" y="0"/>
                </a:moveTo>
                <a:lnTo>
                  <a:pt x="12191999" y="0"/>
                </a:lnTo>
                <a:lnTo>
                  <a:pt x="12191999" y="1244082"/>
                </a:lnTo>
                <a:lnTo>
                  <a:pt x="12191998" y="1244082"/>
                </a:lnTo>
                <a:lnTo>
                  <a:pt x="12191998" y="3713545"/>
                </a:lnTo>
                <a:cubicBezTo>
                  <a:pt x="11048998" y="3713545"/>
                  <a:pt x="10477498" y="3951890"/>
                  <a:pt x="9905998" y="4122524"/>
                </a:cubicBezTo>
                <a:lnTo>
                  <a:pt x="9905998" y="4125232"/>
                </a:lnTo>
                <a:lnTo>
                  <a:pt x="9857087" y="4136195"/>
                </a:lnTo>
                <a:lnTo>
                  <a:pt x="9690569" y="4182739"/>
                </a:lnTo>
                <a:cubicBezTo>
                  <a:pt x="9436631" y="4247894"/>
                  <a:pt x="9169020" y="4292764"/>
                  <a:pt x="8839877" y="4291723"/>
                </a:cubicBezTo>
                <a:lnTo>
                  <a:pt x="8765196" y="4290006"/>
                </a:lnTo>
                <a:lnTo>
                  <a:pt x="8717158" y="4291490"/>
                </a:lnTo>
                <a:cubicBezTo>
                  <a:pt x="8302351" y="4296392"/>
                  <a:pt x="7985321" y="4228826"/>
                  <a:pt x="7673594" y="4138313"/>
                </a:cubicBezTo>
                <a:lnTo>
                  <a:pt x="7659974" y="4134175"/>
                </a:lnTo>
                <a:lnTo>
                  <a:pt x="7619998" y="4125232"/>
                </a:lnTo>
                <a:lnTo>
                  <a:pt x="7619998" y="4122032"/>
                </a:lnTo>
                <a:lnTo>
                  <a:pt x="7465547" y="4075115"/>
                </a:lnTo>
                <a:cubicBezTo>
                  <a:pt x="6977201" y="3922257"/>
                  <a:pt x="6451962" y="3740504"/>
                  <a:pt x="5541753" y="3716264"/>
                </a:cubicBezTo>
                <a:lnTo>
                  <a:pt x="5333999" y="3713545"/>
                </a:lnTo>
                <a:lnTo>
                  <a:pt x="5091621" y="3716264"/>
                </a:lnTo>
                <a:cubicBezTo>
                  <a:pt x="2740246" y="3769940"/>
                  <a:pt x="2590994" y="4595906"/>
                  <a:pt x="235032" y="4170386"/>
                </a:cubicBezTo>
                <a:lnTo>
                  <a:pt x="0" y="4125232"/>
                </a:lnTo>
                <a:close/>
              </a:path>
            </a:pathLst>
          </a:custGeom>
          <a:solidFill>
            <a:srgbClr val="063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2"/>
          <a:stretch>
            <a:fillRect/>
          </a:stretch>
        </p:blipFill>
        <p:spPr>
          <a:xfrm>
            <a:off x="3282435" y="353038"/>
            <a:ext cx="2397098" cy="4171951"/>
          </a:xfrm>
          <a:prstGeom prst="rect">
            <a:avLst/>
          </a:prstGeom>
        </p:spPr>
      </p:pic>
      <p:sp>
        <p:nvSpPr>
          <p:cNvPr id="13" name="Picture Placeholder 12"/>
          <p:cNvSpPr>
            <a:spLocks noGrp="1"/>
          </p:cNvSpPr>
          <p:nvPr>
            <p:ph type="pic" sz="quarter" idx="11"/>
          </p:nvPr>
        </p:nvSpPr>
        <p:spPr>
          <a:xfrm>
            <a:off x="2034144" y="1086558"/>
            <a:ext cx="1530099" cy="2704912"/>
          </a:xfrm>
          <a:custGeom>
            <a:avLst/>
            <a:gdLst>
              <a:gd name="connsiteX0" fmla="*/ 0 w 2040132"/>
              <a:gd name="connsiteY0" fmla="*/ 0 h 3606549"/>
              <a:gd name="connsiteX1" fmla="*/ 2040132 w 2040132"/>
              <a:gd name="connsiteY1" fmla="*/ 0 h 3606549"/>
              <a:gd name="connsiteX2" fmla="*/ 2040132 w 2040132"/>
              <a:gd name="connsiteY2" fmla="*/ 3606549 h 3606549"/>
              <a:gd name="connsiteX3" fmla="*/ 0 w 2040132"/>
              <a:gd name="connsiteY3" fmla="*/ 3606549 h 3606549"/>
            </a:gdLst>
            <a:ahLst/>
            <a:cxnLst>
              <a:cxn ang="0">
                <a:pos x="connsiteX0" y="connsiteY0"/>
              </a:cxn>
              <a:cxn ang="0">
                <a:pos x="connsiteX1" y="connsiteY1"/>
              </a:cxn>
              <a:cxn ang="0">
                <a:pos x="connsiteX2" y="connsiteY2"/>
              </a:cxn>
              <a:cxn ang="0">
                <a:pos x="connsiteX3" y="connsiteY3"/>
              </a:cxn>
            </a:cxnLst>
            <a:rect l="l" t="t" r="r" b="b"/>
            <a:pathLst>
              <a:path w="2040132" h="3606549">
                <a:moveTo>
                  <a:pt x="0" y="0"/>
                </a:moveTo>
                <a:lnTo>
                  <a:pt x="2040132" y="0"/>
                </a:lnTo>
                <a:lnTo>
                  <a:pt x="2040132" y="3606549"/>
                </a:lnTo>
                <a:lnTo>
                  <a:pt x="0" y="3606549"/>
                </a:lnTo>
                <a:close/>
              </a:path>
            </a:pathLst>
          </a:custGeom>
          <a:pattFill prst="ltUpDiag">
            <a:fgClr>
              <a:schemeClr val="bg1">
                <a:lumMod val="75000"/>
              </a:schemeClr>
            </a:fgClr>
            <a:bgClr>
              <a:schemeClr val="bg1">
                <a:lumMod val="95000"/>
              </a:schemeClr>
            </a:bgClr>
          </a:pattFill>
          <a:effectLst>
            <a:outerShdw blurRad="381000" dist="63500" dir="8100000" algn="tr" rotWithShape="0">
              <a:schemeClr val="tx1">
                <a:lumMod val="75000"/>
                <a:lumOff val="25000"/>
                <a:alpha val="40000"/>
              </a:schemeClr>
            </a:outerShdw>
          </a:effectLst>
        </p:spPr>
        <p:txBody>
          <a:bodyPr wrap="square">
            <a:noAutofit/>
          </a:bodyPr>
          <a:lstStyle>
            <a:lvl1pPr>
              <a:defRPr lang="en-US" sz="1050" b="1" i="1" dirty="0"/>
            </a:lvl1pPr>
          </a:lstStyle>
          <a:p>
            <a:pPr marL="0" lvl="0" indent="0">
              <a:buNone/>
            </a:pPr>
            <a:endParaRPr lang="en-US" dirty="0"/>
          </a:p>
        </p:txBody>
      </p:sp>
      <p:sp>
        <p:nvSpPr>
          <p:cNvPr id="14" name="Picture Placeholder 13"/>
          <p:cNvSpPr>
            <a:spLocks noGrp="1"/>
          </p:cNvSpPr>
          <p:nvPr>
            <p:ph type="pic" sz="quarter" idx="12"/>
          </p:nvPr>
        </p:nvSpPr>
        <p:spPr>
          <a:xfrm>
            <a:off x="3725409" y="1086558"/>
            <a:ext cx="1530099" cy="2704912"/>
          </a:xfrm>
          <a:custGeom>
            <a:avLst/>
            <a:gdLst>
              <a:gd name="connsiteX0" fmla="*/ 0 w 2040132"/>
              <a:gd name="connsiteY0" fmla="*/ 0 h 3606549"/>
              <a:gd name="connsiteX1" fmla="*/ 2040132 w 2040132"/>
              <a:gd name="connsiteY1" fmla="*/ 0 h 3606549"/>
              <a:gd name="connsiteX2" fmla="*/ 2040132 w 2040132"/>
              <a:gd name="connsiteY2" fmla="*/ 3606549 h 3606549"/>
              <a:gd name="connsiteX3" fmla="*/ 0 w 2040132"/>
              <a:gd name="connsiteY3" fmla="*/ 3606549 h 3606549"/>
            </a:gdLst>
            <a:ahLst/>
            <a:cxnLst>
              <a:cxn ang="0">
                <a:pos x="connsiteX0" y="connsiteY0"/>
              </a:cxn>
              <a:cxn ang="0">
                <a:pos x="connsiteX1" y="connsiteY1"/>
              </a:cxn>
              <a:cxn ang="0">
                <a:pos x="connsiteX2" y="connsiteY2"/>
              </a:cxn>
              <a:cxn ang="0">
                <a:pos x="connsiteX3" y="connsiteY3"/>
              </a:cxn>
            </a:cxnLst>
            <a:rect l="l" t="t" r="r" b="b"/>
            <a:pathLst>
              <a:path w="2040132" h="3606549">
                <a:moveTo>
                  <a:pt x="0" y="0"/>
                </a:moveTo>
                <a:lnTo>
                  <a:pt x="2040132" y="0"/>
                </a:lnTo>
                <a:lnTo>
                  <a:pt x="2040132" y="3606549"/>
                </a:lnTo>
                <a:lnTo>
                  <a:pt x="0" y="3606549"/>
                </a:lnTo>
                <a:close/>
              </a:path>
            </a:pathLst>
          </a:custGeom>
          <a:pattFill prst="ltUpDiag">
            <a:fgClr>
              <a:schemeClr val="bg1">
                <a:lumMod val="75000"/>
              </a:schemeClr>
            </a:fgClr>
            <a:bgClr>
              <a:schemeClr val="bg1">
                <a:lumMod val="95000"/>
              </a:schemeClr>
            </a:bgClr>
          </a:pattFill>
          <a:effectLst/>
        </p:spPr>
        <p:txBody>
          <a:bodyPr wrap="square">
            <a:noAutofit/>
          </a:bodyPr>
          <a:lstStyle>
            <a:lvl1pPr>
              <a:defRPr lang="en-US" sz="1050" b="1" i="1" dirty="0"/>
            </a:lvl1pPr>
          </a:lstStyle>
          <a:p>
            <a:pPr marL="0" lvl="0" indent="0">
              <a:buNone/>
            </a:pPr>
            <a:endParaRPr lang="en-US" dirty="0"/>
          </a:p>
        </p:txBody>
      </p:sp>
      <p:sp>
        <p:nvSpPr>
          <p:cNvPr id="12" name="Picture Placeholder 11"/>
          <p:cNvSpPr>
            <a:spLocks noGrp="1"/>
          </p:cNvSpPr>
          <p:nvPr>
            <p:ph type="pic" sz="quarter" idx="10"/>
          </p:nvPr>
        </p:nvSpPr>
        <p:spPr>
          <a:xfrm>
            <a:off x="431560" y="1086558"/>
            <a:ext cx="1530099" cy="2704912"/>
          </a:xfrm>
          <a:custGeom>
            <a:avLst/>
            <a:gdLst>
              <a:gd name="connsiteX0" fmla="*/ 0 w 2040132"/>
              <a:gd name="connsiteY0" fmla="*/ 0 h 3606549"/>
              <a:gd name="connsiteX1" fmla="*/ 2040132 w 2040132"/>
              <a:gd name="connsiteY1" fmla="*/ 0 h 3606549"/>
              <a:gd name="connsiteX2" fmla="*/ 2040132 w 2040132"/>
              <a:gd name="connsiteY2" fmla="*/ 3606549 h 3606549"/>
              <a:gd name="connsiteX3" fmla="*/ 0 w 2040132"/>
              <a:gd name="connsiteY3" fmla="*/ 3606549 h 3606549"/>
            </a:gdLst>
            <a:ahLst/>
            <a:cxnLst>
              <a:cxn ang="0">
                <a:pos x="connsiteX0" y="connsiteY0"/>
              </a:cxn>
              <a:cxn ang="0">
                <a:pos x="connsiteX1" y="connsiteY1"/>
              </a:cxn>
              <a:cxn ang="0">
                <a:pos x="connsiteX2" y="connsiteY2"/>
              </a:cxn>
              <a:cxn ang="0">
                <a:pos x="connsiteX3" y="connsiteY3"/>
              </a:cxn>
            </a:cxnLst>
            <a:rect l="l" t="t" r="r" b="b"/>
            <a:pathLst>
              <a:path w="2040132" h="3606549">
                <a:moveTo>
                  <a:pt x="0" y="0"/>
                </a:moveTo>
                <a:lnTo>
                  <a:pt x="2040132" y="0"/>
                </a:lnTo>
                <a:lnTo>
                  <a:pt x="2040132" y="3606549"/>
                </a:lnTo>
                <a:lnTo>
                  <a:pt x="0" y="3606549"/>
                </a:lnTo>
                <a:close/>
              </a:path>
            </a:pathLst>
          </a:custGeom>
          <a:pattFill prst="ltUpDiag">
            <a:fgClr>
              <a:schemeClr val="bg1">
                <a:lumMod val="75000"/>
              </a:schemeClr>
            </a:fgClr>
            <a:bgClr>
              <a:schemeClr val="bg1">
                <a:lumMod val="95000"/>
              </a:schemeClr>
            </a:bgClr>
          </a:pattFill>
          <a:effectLst>
            <a:outerShdw blurRad="381000" dist="63500" dir="8100000" algn="tr" rotWithShape="0">
              <a:schemeClr val="tx1">
                <a:lumMod val="75000"/>
                <a:lumOff val="25000"/>
                <a:alpha val="40000"/>
              </a:schemeClr>
            </a:outerShdw>
          </a:effectLst>
        </p:spPr>
        <p:txBody>
          <a:bodyPr wrap="square">
            <a:noAutofit/>
          </a:bodyPr>
          <a:lstStyle>
            <a:lvl1pPr>
              <a:defRPr lang="en-US" sz="1050" b="1" i="1" dirty="0"/>
            </a:lvl1pPr>
          </a:lstStyle>
          <a:p>
            <a:pPr marL="0" lvl="0" indent="0">
              <a:buNone/>
            </a:pPr>
            <a:endParaRPr lang="en-US" dirty="0"/>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ppt_x"/>
                                          </p:val>
                                        </p:tav>
                                        <p:tav tm="100000">
                                          <p:val>
                                            <p:strVal val="#ppt_x"/>
                                          </p:val>
                                        </p:tav>
                                      </p:tavLst>
                                    </p:anim>
                                    <p:anim calcmode="lin" valueType="num">
                                      <p:cBhvr additive="base">
                                        <p:cTn id="8" dur="75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750" fill="hold"/>
                                        <p:tgtEl>
                                          <p:spTgt spid="4"/>
                                        </p:tgtEl>
                                        <p:attrNameLst>
                                          <p:attrName>ppt_x</p:attrName>
                                        </p:attrNameLst>
                                      </p:cBhvr>
                                      <p:tavLst>
                                        <p:tav tm="0">
                                          <p:val>
                                            <p:strVal val="#ppt_x"/>
                                          </p:val>
                                        </p:tav>
                                        <p:tav tm="100000">
                                          <p:val>
                                            <p:strVal val="#ppt_x"/>
                                          </p:val>
                                        </p:tav>
                                      </p:tavLst>
                                    </p:anim>
                                    <p:anim calcmode="lin" valueType="num">
                                      <p:cBhvr additive="base">
                                        <p:cTn id="12" dur="75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50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750" fill="hold"/>
                                        <p:tgtEl>
                                          <p:spTgt spid="13"/>
                                        </p:tgtEl>
                                        <p:attrNameLst>
                                          <p:attrName>ppt_x</p:attrName>
                                        </p:attrNameLst>
                                      </p:cBhvr>
                                      <p:tavLst>
                                        <p:tav tm="0">
                                          <p:val>
                                            <p:strVal val="#ppt_x"/>
                                          </p:val>
                                        </p:tav>
                                        <p:tav tm="100000">
                                          <p:val>
                                            <p:strVal val="#ppt_x"/>
                                          </p:val>
                                        </p:tav>
                                      </p:tavLst>
                                    </p:anim>
                                    <p:anim calcmode="lin" valueType="num">
                                      <p:cBhvr additive="base">
                                        <p:cTn id="16" dur="75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100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750" fill="hold"/>
                                        <p:tgtEl>
                                          <p:spTgt spid="12"/>
                                        </p:tgtEl>
                                        <p:attrNameLst>
                                          <p:attrName>ppt_x</p:attrName>
                                        </p:attrNameLst>
                                      </p:cBhvr>
                                      <p:tavLst>
                                        <p:tav tm="0">
                                          <p:val>
                                            <p:strVal val="#ppt_x"/>
                                          </p:val>
                                        </p:tav>
                                        <p:tav tm="100000">
                                          <p:val>
                                            <p:strVal val="#ppt_x"/>
                                          </p:val>
                                        </p:tav>
                                      </p:tavLst>
                                    </p:anim>
                                    <p:anim calcmode="lin" valueType="num">
                                      <p:cBhvr additive="base">
                                        <p:cTn id="20" dur="75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2" grpId="0" animBg="1"/>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0_Custom Layout">
    <p:spTree>
      <p:nvGrpSpPr>
        <p:cNvPr id="1" name=""/>
        <p:cNvGrpSpPr/>
        <p:nvPr/>
      </p:nvGrpSpPr>
      <p:grpSpPr>
        <a:xfrm>
          <a:off x="0" y="0"/>
          <a:ext cx="0" cy="0"/>
          <a:chOff x="0" y="0"/>
          <a:chExt cx="0" cy="0"/>
        </a:xfrm>
      </p:grpSpPr>
      <p:sp>
        <p:nvSpPr>
          <p:cNvPr id="7" name="Freeform: Shape 6"/>
          <p:cNvSpPr/>
          <p:nvPr userDrawn="1"/>
        </p:nvSpPr>
        <p:spPr>
          <a:xfrm>
            <a:off x="3686175" y="1"/>
            <a:ext cx="5457825" cy="3284660"/>
          </a:xfrm>
          <a:custGeom>
            <a:avLst/>
            <a:gdLst>
              <a:gd name="connsiteX0" fmla="*/ 0 w 7208506"/>
              <a:gd name="connsiteY0" fmla="*/ 0 h 4338265"/>
              <a:gd name="connsiteX1" fmla="*/ 7208506 w 7208506"/>
              <a:gd name="connsiteY1" fmla="*/ 0 h 4338265"/>
              <a:gd name="connsiteX2" fmla="*/ 7208506 w 7208506"/>
              <a:gd name="connsiteY2" fmla="*/ 3736930 h 4338265"/>
              <a:gd name="connsiteX3" fmla="*/ 7182826 w 7208506"/>
              <a:gd name="connsiteY3" fmla="*/ 3751567 h 4338265"/>
              <a:gd name="connsiteX4" fmla="*/ 4858361 w 7208506"/>
              <a:gd name="connsiteY4" fmla="*/ 4338265 h 4338265"/>
              <a:gd name="connsiteX5" fmla="*/ 24497 w 7208506"/>
              <a:gd name="connsiteY5" fmla="*/ 192786 h 4338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08506" h="4338265">
                <a:moveTo>
                  <a:pt x="0" y="0"/>
                </a:moveTo>
                <a:lnTo>
                  <a:pt x="7208506" y="0"/>
                </a:lnTo>
                <a:lnTo>
                  <a:pt x="7208506" y="3736930"/>
                </a:lnTo>
                <a:lnTo>
                  <a:pt x="7182826" y="3751567"/>
                </a:lnTo>
                <a:cubicBezTo>
                  <a:pt x="6491452" y="4125789"/>
                  <a:pt x="5699720" y="4338265"/>
                  <a:pt x="4858361" y="4338265"/>
                </a:cubicBezTo>
                <a:cubicBezTo>
                  <a:pt x="2410772" y="4338265"/>
                  <a:pt x="383162" y="2540117"/>
                  <a:pt x="24497" y="192786"/>
                </a:cubicBezTo>
                <a:close/>
              </a:path>
            </a:pathLst>
          </a:custGeom>
          <a:solidFill>
            <a:srgbClr val="063D54"/>
          </a:solidFill>
          <a:ln>
            <a:noFill/>
          </a:ln>
          <a:effectLst>
            <a:outerShdw blurRad="1270000" dist="444500" dir="8100000" sx="95000" sy="9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pic>
        <p:nvPicPr>
          <p:cNvPr id="4" name="Picture 3"/>
          <p:cNvPicPr>
            <a:picLocks noChangeAspect="1"/>
          </p:cNvPicPr>
          <p:nvPr userDrawn="1"/>
        </p:nvPicPr>
        <p:blipFill>
          <a:blip r:embed="rId2"/>
          <a:stretch>
            <a:fillRect/>
          </a:stretch>
        </p:blipFill>
        <p:spPr>
          <a:xfrm>
            <a:off x="5033995" y="841451"/>
            <a:ext cx="3191533" cy="3571042"/>
          </a:xfrm>
          <a:prstGeom prst="rect">
            <a:avLst/>
          </a:prstGeom>
          <a:effectLst>
            <a:outerShdw blurRad="635000" dist="381000" algn="l" rotWithShape="0">
              <a:prstClr val="black">
                <a:alpha val="40000"/>
              </a:prstClr>
            </a:outerShdw>
          </a:effectLst>
        </p:spPr>
      </p:pic>
      <p:sp>
        <p:nvSpPr>
          <p:cNvPr id="5" name="Picture Placeholder 6"/>
          <p:cNvSpPr>
            <a:spLocks noGrp="1"/>
          </p:cNvSpPr>
          <p:nvPr>
            <p:ph type="pic" sz="quarter" idx="12"/>
          </p:nvPr>
        </p:nvSpPr>
        <p:spPr>
          <a:xfrm rot="549907">
            <a:off x="5269129" y="1488492"/>
            <a:ext cx="990906" cy="1734230"/>
          </a:xfrm>
          <a:custGeom>
            <a:avLst/>
            <a:gdLst>
              <a:gd name="connsiteX0" fmla="*/ 0 w 1235810"/>
              <a:gd name="connsiteY0" fmla="*/ 0 h 2171712"/>
              <a:gd name="connsiteX1" fmla="*/ 1235810 w 1235810"/>
              <a:gd name="connsiteY1" fmla="*/ 0 h 2171712"/>
              <a:gd name="connsiteX2" fmla="*/ 1235810 w 1235810"/>
              <a:gd name="connsiteY2" fmla="*/ 2171712 h 2171712"/>
              <a:gd name="connsiteX3" fmla="*/ 0 w 1235810"/>
              <a:gd name="connsiteY3" fmla="*/ 2171712 h 2171712"/>
              <a:gd name="connsiteX4" fmla="*/ 0 w 1235810"/>
              <a:gd name="connsiteY4" fmla="*/ 0 h 2171712"/>
              <a:gd name="connsiteX0-1" fmla="*/ 0 w 1253859"/>
              <a:gd name="connsiteY0-2" fmla="*/ 7736 h 2179448"/>
              <a:gd name="connsiteX1-3" fmla="*/ 1253859 w 1253859"/>
              <a:gd name="connsiteY1-4" fmla="*/ 0 h 2179448"/>
              <a:gd name="connsiteX2-5" fmla="*/ 1235810 w 1253859"/>
              <a:gd name="connsiteY2-6" fmla="*/ 2179448 h 2179448"/>
              <a:gd name="connsiteX3-7" fmla="*/ 0 w 1253859"/>
              <a:gd name="connsiteY3-8" fmla="*/ 2179448 h 2179448"/>
              <a:gd name="connsiteX4-9" fmla="*/ 0 w 1253859"/>
              <a:gd name="connsiteY4-10" fmla="*/ 7736 h 2179448"/>
              <a:gd name="connsiteX0-11" fmla="*/ 0 w 1263262"/>
              <a:gd name="connsiteY0-12" fmla="*/ 9253 h 2180965"/>
              <a:gd name="connsiteX1-13" fmla="*/ 1263262 w 1263262"/>
              <a:gd name="connsiteY1-14" fmla="*/ 0 h 2180965"/>
              <a:gd name="connsiteX2-15" fmla="*/ 1235810 w 1263262"/>
              <a:gd name="connsiteY2-16" fmla="*/ 2180965 h 2180965"/>
              <a:gd name="connsiteX3-17" fmla="*/ 0 w 1263262"/>
              <a:gd name="connsiteY3-18" fmla="*/ 2180965 h 2180965"/>
              <a:gd name="connsiteX4-19" fmla="*/ 0 w 1263262"/>
              <a:gd name="connsiteY4-20" fmla="*/ 9253 h 2180965"/>
              <a:gd name="connsiteX0-21" fmla="*/ 0 w 1277368"/>
              <a:gd name="connsiteY0-22" fmla="*/ 11528 h 2183240"/>
              <a:gd name="connsiteX1-23" fmla="*/ 1277368 w 1277368"/>
              <a:gd name="connsiteY1-24" fmla="*/ 0 h 2183240"/>
              <a:gd name="connsiteX2-25" fmla="*/ 1235810 w 1277368"/>
              <a:gd name="connsiteY2-26" fmla="*/ 2183240 h 2183240"/>
              <a:gd name="connsiteX3-27" fmla="*/ 0 w 1277368"/>
              <a:gd name="connsiteY3-28" fmla="*/ 2183240 h 2183240"/>
              <a:gd name="connsiteX4-29" fmla="*/ 0 w 1277368"/>
              <a:gd name="connsiteY4-30" fmla="*/ 11528 h 2183240"/>
              <a:gd name="connsiteX0-31" fmla="*/ 0 w 1298150"/>
              <a:gd name="connsiteY0-32" fmla="*/ 11528 h 2240720"/>
              <a:gd name="connsiteX1-33" fmla="*/ 1277368 w 1298150"/>
              <a:gd name="connsiteY1-34" fmla="*/ 0 h 2240720"/>
              <a:gd name="connsiteX2-35" fmla="*/ 1298150 w 1298150"/>
              <a:gd name="connsiteY2-36" fmla="*/ 2240720 h 2240720"/>
              <a:gd name="connsiteX3-37" fmla="*/ 0 w 1298150"/>
              <a:gd name="connsiteY3-38" fmla="*/ 2183240 h 2240720"/>
              <a:gd name="connsiteX4-39" fmla="*/ 0 w 1298150"/>
              <a:gd name="connsiteY4-40" fmla="*/ 11528 h 2240720"/>
              <a:gd name="connsiteX0-41" fmla="*/ 0 w 1306495"/>
              <a:gd name="connsiteY0-42" fmla="*/ 11528 h 2292439"/>
              <a:gd name="connsiteX1-43" fmla="*/ 1277368 w 1306495"/>
              <a:gd name="connsiteY1-44" fmla="*/ 0 h 2292439"/>
              <a:gd name="connsiteX2-45" fmla="*/ 1306495 w 1306495"/>
              <a:gd name="connsiteY2-46" fmla="*/ 2292439 h 2292439"/>
              <a:gd name="connsiteX3-47" fmla="*/ 0 w 1306495"/>
              <a:gd name="connsiteY3-48" fmla="*/ 2183240 h 2292439"/>
              <a:gd name="connsiteX4-49" fmla="*/ 0 w 1306495"/>
              <a:gd name="connsiteY4-50" fmla="*/ 11528 h 2292439"/>
              <a:gd name="connsiteX0-51" fmla="*/ 12438 w 1318933"/>
              <a:gd name="connsiteY0-52" fmla="*/ 11528 h 2292439"/>
              <a:gd name="connsiteX1-53" fmla="*/ 1289806 w 1318933"/>
              <a:gd name="connsiteY1-54" fmla="*/ 0 h 2292439"/>
              <a:gd name="connsiteX2-55" fmla="*/ 1318933 w 1318933"/>
              <a:gd name="connsiteY2-56" fmla="*/ 2292439 h 2292439"/>
              <a:gd name="connsiteX3-57" fmla="*/ 0 w 1318933"/>
              <a:gd name="connsiteY3-58" fmla="*/ 2165951 h 2292439"/>
              <a:gd name="connsiteX4-59" fmla="*/ 12438 w 1318933"/>
              <a:gd name="connsiteY4-60" fmla="*/ 11528 h 2292439"/>
              <a:gd name="connsiteX0-61" fmla="*/ 24426 w 1318933"/>
              <a:gd name="connsiteY0-62" fmla="*/ 115724 h 2292439"/>
              <a:gd name="connsiteX1-63" fmla="*/ 1289806 w 1318933"/>
              <a:gd name="connsiteY1-64" fmla="*/ 0 h 2292439"/>
              <a:gd name="connsiteX2-65" fmla="*/ 1318933 w 1318933"/>
              <a:gd name="connsiteY2-66" fmla="*/ 2292439 h 2292439"/>
              <a:gd name="connsiteX3-67" fmla="*/ 0 w 1318933"/>
              <a:gd name="connsiteY3-68" fmla="*/ 2165951 h 2292439"/>
              <a:gd name="connsiteX4-69" fmla="*/ 24426 w 1318933"/>
              <a:gd name="connsiteY4-70" fmla="*/ 115724 h 2292439"/>
              <a:gd name="connsiteX0-71" fmla="*/ 27911 w 1318933"/>
              <a:gd name="connsiteY0-72" fmla="*/ 47624 h 2292439"/>
              <a:gd name="connsiteX1-73" fmla="*/ 1289806 w 1318933"/>
              <a:gd name="connsiteY1-74" fmla="*/ 0 h 2292439"/>
              <a:gd name="connsiteX2-75" fmla="*/ 1318933 w 1318933"/>
              <a:gd name="connsiteY2-76" fmla="*/ 2292439 h 2292439"/>
              <a:gd name="connsiteX3-77" fmla="*/ 0 w 1318933"/>
              <a:gd name="connsiteY3-78" fmla="*/ 2165951 h 2292439"/>
              <a:gd name="connsiteX4-79" fmla="*/ 27911 w 1318933"/>
              <a:gd name="connsiteY4-80" fmla="*/ 47624 h 2292439"/>
              <a:gd name="connsiteX0-81" fmla="*/ 24877 w 1318933"/>
              <a:gd name="connsiteY0-82" fmla="*/ 28817 h 2292439"/>
              <a:gd name="connsiteX1-83" fmla="*/ 1289806 w 1318933"/>
              <a:gd name="connsiteY1-84" fmla="*/ 0 h 2292439"/>
              <a:gd name="connsiteX2-85" fmla="*/ 1318933 w 1318933"/>
              <a:gd name="connsiteY2-86" fmla="*/ 2292439 h 2292439"/>
              <a:gd name="connsiteX3-87" fmla="*/ 0 w 1318933"/>
              <a:gd name="connsiteY3-88" fmla="*/ 2165951 h 2292439"/>
              <a:gd name="connsiteX4-89" fmla="*/ 24877 w 1318933"/>
              <a:gd name="connsiteY4-90" fmla="*/ 28817 h 2292439"/>
              <a:gd name="connsiteX0-91" fmla="*/ 0 w 1321208"/>
              <a:gd name="connsiteY0-92" fmla="*/ 0 h 2312307"/>
              <a:gd name="connsiteX1-93" fmla="*/ 1292081 w 1321208"/>
              <a:gd name="connsiteY1-94" fmla="*/ 19868 h 2312307"/>
              <a:gd name="connsiteX2-95" fmla="*/ 1321208 w 1321208"/>
              <a:gd name="connsiteY2-96" fmla="*/ 2312307 h 2312307"/>
              <a:gd name="connsiteX3-97" fmla="*/ 2275 w 1321208"/>
              <a:gd name="connsiteY3-98" fmla="*/ 2185819 h 2312307"/>
              <a:gd name="connsiteX4-99" fmla="*/ 0 w 1321208"/>
              <a:gd name="connsiteY4-100" fmla="*/ 0 h 231230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21208" h="2312307">
                <a:moveTo>
                  <a:pt x="0" y="0"/>
                </a:moveTo>
                <a:lnTo>
                  <a:pt x="1292081" y="19868"/>
                </a:lnTo>
                <a:lnTo>
                  <a:pt x="1321208" y="2312307"/>
                </a:lnTo>
                <a:lnTo>
                  <a:pt x="2275" y="2185819"/>
                </a:lnTo>
                <a:cubicBezTo>
                  <a:pt x="1517" y="1457213"/>
                  <a:pt x="758" y="728606"/>
                  <a:pt x="0" y="0"/>
                </a:cubicBezTo>
                <a:close/>
              </a:path>
            </a:pathLst>
          </a:custGeom>
          <a:pattFill prst="dkUpDiag">
            <a:fgClr>
              <a:schemeClr val="bg1">
                <a:lumMod val="85000"/>
              </a:schemeClr>
            </a:fgClr>
            <a:bgClr>
              <a:schemeClr val="bg1"/>
            </a:bgClr>
          </a:pattFill>
          <a:scene3d>
            <a:camera prst="isometricOffAxis1Right"/>
            <a:lightRig rig="threePt" dir="t"/>
          </a:scene3d>
        </p:spPr>
        <p:txBody>
          <a:bodyPr/>
          <a:lstStyle>
            <a:lvl1pPr marL="0" indent="0" algn="ctr">
              <a:buNone/>
              <a:defRPr sz="900"/>
            </a:lvl1pPr>
          </a:lstStyle>
          <a:p>
            <a:endParaRPr lang="id-ID"/>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1+#ppt_w/2"/>
                                          </p:val>
                                        </p:tav>
                                        <p:tav tm="100000">
                                          <p:val>
                                            <p:strVal val="#ppt_x"/>
                                          </p:val>
                                        </p:tav>
                                      </p:tavLst>
                                    </p:anim>
                                    <p:anim calcmode="lin" valueType="num">
                                      <p:cBhvr additive="base">
                                        <p:cTn id="8" dur="75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750" fill="hold"/>
                                        <p:tgtEl>
                                          <p:spTgt spid="4"/>
                                        </p:tgtEl>
                                        <p:attrNameLst>
                                          <p:attrName>ppt_x</p:attrName>
                                        </p:attrNameLst>
                                      </p:cBhvr>
                                      <p:tavLst>
                                        <p:tav tm="0">
                                          <p:val>
                                            <p:strVal val="1+#ppt_w/2"/>
                                          </p:val>
                                        </p:tav>
                                        <p:tav tm="100000">
                                          <p:val>
                                            <p:strVal val="#ppt_x"/>
                                          </p:val>
                                        </p:tav>
                                      </p:tavLst>
                                    </p:anim>
                                    <p:anim calcmode="lin" valueType="num">
                                      <p:cBhvr additive="base">
                                        <p:cTn id="12" dur="75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Tree>
  </p:cSld>
  <p:clrMapOvr>
    <a:masterClrMapping/>
  </p:clrMapOvr>
  <p:transition spd="med">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375"/>
            <a:ext cx="6858000" cy="17907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700"/>
            <a:ext cx="7886700" cy="2139950"/>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28650" y="1370013"/>
            <a:ext cx="3867150" cy="326231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370013"/>
            <a:ext cx="3867150" cy="326231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274638"/>
            <a:ext cx="7886700" cy="993775"/>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30238" y="1879600"/>
            <a:ext cx="3868737" cy="276225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29150" y="1879600"/>
            <a:ext cx="3887788" cy="276225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19" name="Picture Placeholder 7"/>
          <p:cNvSpPr>
            <a:spLocks noGrp="1"/>
          </p:cNvSpPr>
          <p:nvPr>
            <p:ph type="pic" sz="quarter" idx="12"/>
          </p:nvPr>
        </p:nvSpPr>
        <p:spPr>
          <a:xfrm>
            <a:off x="337511" y="1088314"/>
            <a:ext cx="8499413" cy="273486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Tree>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4638"/>
            <a:ext cx="1971675" cy="4357687"/>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28650" y="274638"/>
            <a:ext cx="5762625" cy="435768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8" name="页脚占位符 7"/>
          <p:cNvSpPr>
            <a:spLocks noGrp="1"/>
          </p:cNvSpPr>
          <p:nvPr>
            <p:ph type="ftr" sz="quarter" idx="11"/>
          </p:nvPr>
        </p:nvSpPr>
        <p:spPr/>
        <p:txBody>
          <a:bodyPr/>
          <a:lstStyle/>
          <a:p>
            <a:endParaRPr lang="zh-CN" altLang="en-US">
              <a:solidFill>
                <a:srgbClr val="000000">
                  <a:tint val="75000"/>
                </a:srgbClr>
              </a:solidFill>
            </a:endParaRPr>
          </a:p>
        </p:txBody>
      </p:sp>
      <p:sp>
        <p:nvSpPr>
          <p:cNvPr id="9" name="灯片编号占位符 8"/>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4" name="页脚占位符 3"/>
          <p:cNvSpPr>
            <a:spLocks noGrp="1"/>
          </p:cNvSpPr>
          <p:nvPr>
            <p:ph type="ftr" sz="quarter" idx="11"/>
          </p:nvPr>
        </p:nvSpPr>
        <p:spPr/>
        <p:txBody>
          <a:bodyPr/>
          <a:lstStyle/>
          <a:p>
            <a:endParaRPr lang="zh-CN" altLang="en-US">
              <a:solidFill>
                <a:srgbClr val="000000">
                  <a:tint val="75000"/>
                </a:srgbClr>
              </a:solidFill>
            </a:endParaRPr>
          </a:p>
        </p:txBody>
      </p:sp>
      <p:sp>
        <p:nvSpPr>
          <p:cNvPr id="5" name="灯片编号占位符 4"/>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grpSp>
        <p:nvGrpSpPr>
          <p:cNvPr id="18" name="组合 17"/>
          <p:cNvGrpSpPr/>
          <p:nvPr userDrawn="1"/>
        </p:nvGrpSpPr>
        <p:grpSpPr>
          <a:xfrm>
            <a:off x="4327620" y="4992118"/>
            <a:ext cx="519193" cy="94600"/>
            <a:chOff x="3510366" y="-2733"/>
            <a:chExt cx="1300959" cy="237042"/>
          </a:xfrm>
        </p:grpSpPr>
        <p:sp>
          <p:nvSpPr>
            <p:cNvPr id="14" name="椭圆 13"/>
            <p:cNvSpPr/>
            <p:nvPr userDrawn="1"/>
          </p:nvSpPr>
          <p:spPr>
            <a:xfrm>
              <a:off x="3510366" y="-2733"/>
              <a:ext cx="237042" cy="237042"/>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userDrawn="1"/>
          </p:nvSpPr>
          <p:spPr>
            <a:xfrm>
              <a:off x="3865005" y="-2733"/>
              <a:ext cx="237042" cy="23704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userDrawn="1"/>
          </p:nvSpPr>
          <p:spPr>
            <a:xfrm>
              <a:off x="4219644" y="-2733"/>
              <a:ext cx="237042" cy="237042"/>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userDrawn="1"/>
          </p:nvSpPr>
          <p:spPr>
            <a:xfrm>
              <a:off x="4574283" y="-2733"/>
              <a:ext cx="237042" cy="23704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Picture Placeholder 7"/>
          <p:cNvSpPr>
            <a:spLocks noGrp="1"/>
          </p:cNvSpPr>
          <p:nvPr>
            <p:ph type="pic" sz="quarter" idx="12"/>
          </p:nvPr>
        </p:nvSpPr>
        <p:spPr>
          <a:xfrm>
            <a:off x="4921458" y="781003"/>
            <a:ext cx="1836773" cy="204617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
        <p:nvSpPr>
          <p:cNvPr id="22" name="Picture Placeholder 7"/>
          <p:cNvSpPr>
            <a:spLocks noGrp="1"/>
          </p:cNvSpPr>
          <p:nvPr>
            <p:ph type="pic" sz="quarter" idx="13"/>
          </p:nvPr>
        </p:nvSpPr>
        <p:spPr>
          <a:xfrm>
            <a:off x="6824904" y="2328028"/>
            <a:ext cx="1836773" cy="251906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
        <p:nvSpPr>
          <p:cNvPr id="23" name="Picture Placeholder 7"/>
          <p:cNvSpPr>
            <a:spLocks noGrp="1"/>
          </p:cNvSpPr>
          <p:nvPr>
            <p:ph type="pic" sz="quarter" idx="14"/>
          </p:nvPr>
        </p:nvSpPr>
        <p:spPr>
          <a:xfrm>
            <a:off x="6824904" y="777552"/>
            <a:ext cx="1836773" cy="14733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
        <p:nvSpPr>
          <p:cNvPr id="24" name="Picture Placeholder 7"/>
          <p:cNvSpPr>
            <a:spLocks noGrp="1"/>
          </p:cNvSpPr>
          <p:nvPr>
            <p:ph type="pic" sz="quarter" idx="15"/>
          </p:nvPr>
        </p:nvSpPr>
        <p:spPr>
          <a:xfrm>
            <a:off x="4921458" y="2911151"/>
            <a:ext cx="1836773" cy="193594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Tree>
  </p:cSld>
  <p:clrMapOvr>
    <a:masterClrMapping/>
  </p:clrMapOvr>
  <p:transition spd="slow">
    <p:wip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3" name="页脚占位符 2"/>
          <p:cNvSpPr>
            <a:spLocks noGrp="1"/>
          </p:cNvSpPr>
          <p:nvPr>
            <p:ph type="ftr" sz="quarter" idx="11"/>
          </p:nvPr>
        </p:nvSpPr>
        <p:spPr/>
        <p:txBody>
          <a:bodyPr/>
          <a:lstStyle/>
          <a:p>
            <a:endParaRPr lang="zh-CN" altLang="en-US">
              <a:solidFill>
                <a:srgbClr val="000000">
                  <a:tint val="75000"/>
                </a:srgbClr>
              </a:solidFill>
            </a:endParaRPr>
          </a:p>
        </p:txBody>
      </p:sp>
      <p:sp>
        <p:nvSpPr>
          <p:cNvPr id="4" name="灯片编号占位符 3"/>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Blank-2">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8_side placeholder left full">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5078896" cy="5143500"/>
          </a:xfrm>
        </p:spPr>
        <p:txBody>
          <a:bodyPr/>
          <a:lstStyle/>
          <a:p>
            <a:endParaRPr lang="id-ID"/>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Right Half Pictgure in P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572000" y="1"/>
            <a:ext cx="4572000" cy="5143499"/>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标题幻灯片">
    <p:spTree>
      <p:nvGrpSpPr>
        <p:cNvPr id="1" name=""/>
        <p:cNvGrpSpPr/>
        <p:nvPr/>
      </p:nvGrpSpPr>
      <p:grpSpPr>
        <a:xfrm>
          <a:off x="0" y="0"/>
          <a:ext cx="0" cy="0"/>
          <a:chOff x="0" y="0"/>
          <a:chExt cx="0" cy="0"/>
        </a:xfrm>
      </p:grpSpPr>
      <p:sp>
        <p:nvSpPr>
          <p:cNvPr id="19" name="Picture Placeholder 7"/>
          <p:cNvSpPr>
            <a:spLocks noGrp="1"/>
          </p:cNvSpPr>
          <p:nvPr>
            <p:ph type="pic" sz="quarter" idx="12"/>
          </p:nvPr>
        </p:nvSpPr>
        <p:spPr>
          <a:xfrm>
            <a:off x="842416" y="1443476"/>
            <a:ext cx="1836773" cy="204617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
        <p:nvSpPr>
          <p:cNvPr id="20" name="Picture Placeholder 7"/>
          <p:cNvSpPr>
            <a:spLocks noGrp="1"/>
          </p:cNvSpPr>
          <p:nvPr>
            <p:ph type="pic" sz="quarter" idx="13"/>
          </p:nvPr>
        </p:nvSpPr>
        <p:spPr>
          <a:xfrm>
            <a:off x="2773829" y="1443476"/>
            <a:ext cx="1836773" cy="204617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
        <p:nvSpPr>
          <p:cNvPr id="25" name="Picture Placeholder 7"/>
          <p:cNvSpPr>
            <a:spLocks noGrp="1"/>
          </p:cNvSpPr>
          <p:nvPr>
            <p:ph type="pic" sz="quarter" idx="14"/>
          </p:nvPr>
        </p:nvSpPr>
        <p:spPr>
          <a:xfrm>
            <a:off x="4705242" y="1443476"/>
            <a:ext cx="1836773" cy="204617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
        <p:nvSpPr>
          <p:cNvPr id="26" name="Picture Placeholder 7"/>
          <p:cNvSpPr>
            <a:spLocks noGrp="1"/>
          </p:cNvSpPr>
          <p:nvPr>
            <p:ph type="pic" sz="quarter" idx="15"/>
          </p:nvPr>
        </p:nvSpPr>
        <p:spPr>
          <a:xfrm>
            <a:off x="6636655" y="1443475"/>
            <a:ext cx="1836773" cy="204617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4767263"/>
            <a:ext cx="2057400" cy="273844"/>
          </a:xfrm>
          <a:prstGeom prst="rect">
            <a:avLst/>
          </a:prstGeom>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3" name="页脚占位符 2"/>
          <p:cNvSpPr>
            <a:spLocks noGrp="1"/>
          </p:cNvSpPr>
          <p:nvPr>
            <p:ph type="ftr" sz="quarter" idx="11"/>
          </p:nvPr>
        </p:nvSpPr>
        <p:spPr>
          <a:xfrm>
            <a:off x="3028950" y="4767263"/>
            <a:ext cx="3086100" cy="273844"/>
          </a:xfrm>
          <a:prstGeom prst="rect">
            <a:avLst/>
          </a:prstGeom>
        </p:spPr>
        <p:txBody>
          <a:bodyPr/>
          <a:lstStyle/>
          <a:p>
            <a:endParaRPr lang="zh-CN" altLang="en-US">
              <a:solidFill>
                <a:srgbClr val="000000">
                  <a:tint val="75000"/>
                </a:srgbClr>
              </a:solidFill>
            </a:endParaRPr>
          </a:p>
        </p:txBody>
      </p:sp>
      <p:sp>
        <p:nvSpPr>
          <p:cNvPr id="4" name="灯片编号占位符 3"/>
          <p:cNvSpPr>
            <a:spLocks noGrp="1"/>
          </p:cNvSpPr>
          <p:nvPr>
            <p:ph type="sldNum" sz="quarter" idx="12"/>
          </p:nvPr>
        </p:nvSpPr>
        <p:spPr>
          <a:xfrm>
            <a:off x="6457950" y="4767263"/>
            <a:ext cx="2057400" cy="273844"/>
          </a:xfrm>
          <a:prstGeom prst="rect">
            <a:avLst/>
          </a:prstGeom>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3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4767265"/>
            <a:ext cx="2133600" cy="273845"/>
          </a:xfrm>
          <a:prstGeom prst="rect">
            <a:avLst/>
          </a:prstGeom>
        </p:spPr>
        <p:txBody>
          <a:bodyPr/>
          <a:lstStyle/>
          <a:p>
            <a:endParaRPr lang="zh-CN" altLang="en-US"/>
          </a:p>
        </p:txBody>
      </p:sp>
      <p:sp>
        <p:nvSpPr>
          <p:cNvPr id="5" name="页脚占位符 4"/>
          <p:cNvSpPr>
            <a:spLocks noGrp="1"/>
          </p:cNvSpPr>
          <p:nvPr>
            <p:ph type="ftr" sz="quarter" idx="11"/>
          </p:nvPr>
        </p:nvSpPr>
        <p:spPr>
          <a:xfrm>
            <a:off x="3124200" y="4767265"/>
            <a:ext cx="2895600" cy="27384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586122" y="4786627"/>
            <a:ext cx="410853" cy="273845"/>
          </a:xfrm>
          <a:prstGeom prst="rect">
            <a:avLst/>
          </a:prstGeom>
        </p:spPr>
        <p:txBody>
          <a:bodyPr/>
          <a:lstStyle/>
          <a:p>
            <a:fld id="{ECB62A96-75BD-4D1B-A9DE-49026C62D5F2}" type="slidenum">
              <a:rPr lang="zh-CN" altLang="en-US" smtClean="0"/>
            </a:fld>
            <a:endParaRPr lang="zh-CN" altLang="en-US"/>
          </a:p>
        </p:txBody>
      </p:sp>
    </p:spTree>
  </p:cSld>
  <p:clrMapOvr>
    <a:masterClrMapping/>
  </p:clrMapOvr>
  <p:transition spd="med" advClick="0" advTm="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792" y="274335"/>
            <a:ext cx="7886418" cy="993477"/>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628792" y="1369418"/>
            <a:ext cx="7886418" cy="3263797"/>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628792" y="4767561"/>
            <a:ext cx="2056835" cy="273206"/>
          </a:xfrm>
          <a:prstGeom prst="rect">
            <a:avLst/>
          </a:prstGeom>
        </p:spPr>
        <p:txBody>
          <a:bodyPr/>
          <a:lstStyle/>
          <a:p>
            <a:fld id="{6CE9CDA6-EBF6-406F-B3E0-C54727C5BA5C}" type="datetimeFigureOut">
              <a:rPr lang="zh-CN" altLang="en-US" smtClean="0"/>
            </a:fld>
            <a:endParaRPr lang="zh-CN" altLang="en-US"/>
          </a:p>
        </p:txBody>
      </p:sp>
      <p:sp>
        <p:nvSpPr>
          <p:cNvPr id="5" name="页脚占位符 4"/>
          <p:cNvSpPr>
            <a:spLocks noGrp="1"/>
          </p:cNvSpPr>
          <p:nvPr>
            <p:ph type="ftr" sz="quarter" idx="11"/>
          </p:nvPr>
        </p:nvSpPr>
        <p:spPr>
          <a:xfrm>
            <a:off x="3028810" y="4767561"/>
            <a:ext cx="3086382" cy="273206"/>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8375" y="4767561"/>
            <a:ext cx="2056835" cy="273206"/>
          </a:xfrm>
          <a:prstGeom prst="rect">
            <a:avLst/>
          </a:prstGeom>
        </p:spPr>
        <p:txBody>
          <a:bodyPr/>
          <a:lstStyle/>
          <a:p>
            <a:fld id="{1EEBC43A-32FB-4EEB-A6E0-814D95442B88}" type="slidenum">
              <a:rPr lang="zh-CN" altLang="en-US" smtClean="0"/>
            </a:fld>
            <a:endParaRPr lang="zh-CN" alt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3" name="Freeform: Shape 2"/>
          <p:cNvSpPr/>
          <p:nvPr userDrawn="1"/>
        </p:nvSpPr>
        <p:spPr>
          <a:xfrm>
            <a:off x="1" y="-132736"/>
            <a:ext cx="9143999" cy="3218805"/>
          </a:xfrm>
          <a:custGeom>
            <a:avLst/>
            <a:gdLst>
              <a:gd name="connsiteX0" fmla="*/ 0 w 12191999"/>
              <a:gd name="connsiteY0" fmla="*/ 0 h 4291740"/>
              <a:gd name="connsiteX1" fmla="*/ 12191999 w 12191999"/>
              <a:gd name="connsiteY1" fmla="*/ 0 h 4291740"/>
              <a:gd name="connsiteX2" fmla="*/ 12191999 w 12191999"/>
              <a:gd name="connsiteY2" fmla="*/ 1244082 h 4291740"/>
              <a:gd name="connsiteX3" fmla="*/ 12191998 w 12191999"/>
              <a:gd name="connsiteY3" fmla="*/ 1244082 h 4291740"/>
              <a:gd name="connsiteX4" fmla="*/ 12191998 w 12191999"/>
              <a:gd name="connsiteY4" fmla="*/ 3713545 h 4291740"/>
              <a:gd name="connsiteX5" fmla="*/ 9905998 w 12191999"/>
              <a:gd name="connsiteY5" fmla="*/ 4122524 h 4291740"/>
              <a:gd name="connsiteX6" fmla="*/ 9905998 w 12191999"/>
              <a:gd name="connsiteY6" fmla="*/ 4125232 h 4291740"/>
              <a:gd name="connsiteX7" fmla="*/ 9857087 w 12191999"/>
              <a:gd name="connsiteY7" fmla="*/ 4136195 h 4291740"/>
              <a:gd name="connsiteX8" fmla="*/ 9690569 w 12191999"/>
              <a:gd name="connsiteY8" fmla="*/ 4182739 h 4291740"/>
              <a:gd name="connsiteX9" fmla="*/ 8839877 w 12191999"/>
              <a:gd name="connsiteY9" fmla="*/ 4291723 h 4291740"/>
              <a:gd name="connsiteX10" fmla="*/ 8765196 w 12191999"/>
              <a:gd name="connsiteY10" fmla="*/ 4290006 h 4291740"/>
              <a:gd name="connsiteX11" fmla="*/ 8717158 w 12191999"/>
              <a:gd name="connsiteY11" fmla="*/ 4291490 h 4291740"/>
              <a:gd name="connsiteX12" fmla="*/ 7673594 w 12191999"/>
              <a:gd name="connsiteY12" fmla="*/ 4138313 h 4291740"/>
              <a:gd name="connsiteX13" fmla="*/ 7659974 w 12191999"/>
              <a:gd name="connsiteY13" fmla="*/ 4134175 h 4291740"/>
              <a:gd name="connsiteX14" fmla="*/ 7619998 w 12191999"/>
              <a:gd name="connsiteY14" fmla="*/ 4125232 h 4291740"/>
              <a:gd name="connsiteX15" fmla="*/ 7619998 w 12191999"/>
              <a:gd name="connsiteY15" fmla="*/ 4122032 h 4291740"/>
              <a:gd name="connsiteX16" fmla="*/ 7465547 w 12191999"/>
              <a:gd name="connsiteY16" fmla="*/ 4075115 h 4291740"/>
              <a:gd name="connsiteX17" fmla="*/ 5541753 w 12191999"/>
              <a:gd name="connsiteY17" fmla="*/ 3716264 h 4291740"/>
              <a:gd name="connsiteX18" fmla="*/ 5333999 w 12191999"/>
              <a:gd name="connsiteY18" fmla="*/ 3713545 h 4291740"/>
              <a:gd name="connsiteX19" fmla="*/ 5091621 w 12191999"/>
              <a:gd name="connsiteY19" fmla="*/ 3716264 h 4291740"/>
              <a:gd name="connsiteX20" fmla="*/ 235032 w 12191999"/>
              <a:gd name="connsiteY20" fmla="*/ 4170386 h 4291740"/>
              <a:gd name="connsiteX21" fmla="*/ 0 w 12191999"/>
              <a:gd name="connsiteY21" fmla="*/ 4125232 h 429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191999" h="4291740">
                <a:moveTo>
                  <a:pt x="0" y="0"/>
                </a:moveTo>
                <a:lnTo>
                  <a:pt x="12191999" y="0"/>
                </a:lnTo>
                <a:lnTo>
                  <a:pt x="12191999" y="1244082"/>
                </a:lnTo>
                <a:lnTo>
                  <a:pt x="12191998" y="1244082"/>
                </a:lnTo>
                <a:lnTo>
                  <a:pt x="12191998" y="3713545"/>
                </a:lnTo>
                <a:cubicBezTo>
                  <a:pt x="11048998" y="3713545"/>
                  <a:pt x="10477498" y="3951890"/>
                  <a:pt x="9905998" y="4122524"/>
                </a:cubicBezTo>
                <a:lnTo>
                  <a:pt x="9905998" y="4125232"/>
                </a:lnTo>
                <a:lnTo>
                  <a:pt x="9857087" y="4136195"/>
                </a:lnTo>
                <a:lnTo>
                  <a:pt x="9690569" y="4182739"/>
                </a:lnTo>
                <a:cubicBezTo>
                  <a:pt x="9436631" y="4247894"/>
                  <a:pt x="9169020" y="4292764"/>
                  <a:pt x="8839877" y="4291723"/>
                </a:cubicBezTo>
                <a:lnTo>
                  <a:pt x="8765196" y="4290006"/>
                </a:lnTo>
                <a:lnTo>
                  <a:pt x="8717158" y="4291490"/>
                </a:lnTo>
                <a:cubicBezTo>
                  <a:pt x="8302351" y="4296392"/>
                  <a:pt x="7985321" y="4228826"/>
                  <a:pt x="7673594" y="4138313"/>
                </a:cubicBezTo>
                <a:lnTo>
                  <a:pt x="7659974" y="4134175"/>
                </a:lnTo>
                <a:lnTo>
                  <a:pt x="7619998" y="4125232"/>
                </a:lnTo>
                <a:lnTo>
                  <a:pt x="7619998" y="4122032"/>
                </a:lnTo>
                <a:lnTo>
                  <a:pt x="7465547" y="4075115"/>
                </a:lnTo>
                <a:cubicBezTo>
                  <a:pt x="6977201" y="3922257"/>
                  <a:pt x="6451962" y="3740504"/>
                  <a:pt x="5541753" y="3716264"/>
                </a:cubicBezTo>
                <a:lnTo>
                  <a:pt x="5333999" y="3713545"/>
                </a:lnTo>
                <a:lnTo>
                  <a:pt x="5091621" y="3716264"/>
                </a:lnTo>
                <a:cubicBezTo>
                  <a:pt x="2740246" y="3769940"/>
                  <a:pt x="2590994" y="4595906"/>
                  <a:pt x="235032" y="4170386"/>
                </a:cubicBezTo>
                <a:lnTo>
                  <a:pt x="0" y="4125232"/>
                </a:lnTo>
                <a:close/>
              </a:path>
            </a:pathLst>
          </a:custGeom>
          <a:solidFill>
            <a:srgbClr val="063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0761" y="867389"/>
            <a:ext cx="6899283" cy="3859973"/>
          </a:xfrm>
          <a:prstGeom prst="rect">
            <a:avLst/>
          </a:prstGeom>
        </p:spPr>
      </p:pic>
      <p:sp>
        <p:nvSpPr>
          <p:cNvPr id="8" name="Picture Placeholder 7"/>
          <p:cNvSpPr>
            <a:spLocks noGrp="1"/>
          </p:cNvSpPr>
          <p:nvPr>
            <p:ph type="pic" sz="quarter" idx="10"/>
          </p:nvPr>
        </p:nvSpPr>
        <p:spPr>
          <a:xfrm>
            <a:off x="3697605" y="1057959"/>
            <a:ext cx="4351193" cy="2720402"/>
          </a:xfrm>
          <a:custGeom>
            <a:avLst/>
            <a:gdLst>
              <a:gd name="connsiteX0" fmla="*/ 0 w 5778698"/>
              <a:gd name="connsiteY0" fmla="*/ 0 h 3627202"/>
              <a:gd name="connsiteX1" fmla="*/ 5778698 w 5778698"/>
              <a:gd name="connsiteY1" fmla="*/ 0 h 3627202"/>
              <a:gd name="connsiteX2" fmla="*/ 5778698 w 5778698"/>
              <a:gd name="connsiteY2" fmla="*/ 3627202 h 3627202"/>
              <a:gd name="connsiteX3" fmla="*/ 0 w 5778698"/>
              <a:gd name="connsiteY3" fmla="*/ 3627202 h 3627202"/>
            </a:gdLst>
            <a:ahLst/>
            <a:cxnLst>
              <a:cxn ang="0">
                <a:pos x="connsiteX0" y="connsiteY0"/>
              </a:cxn>
              <a:cxn ang="0">
                <a:pos x="connsiteX1" y="connsiteY1"/>
              </a:cxn>
              <a:cxn ang="0">
                <a:pos x="connsiteX2" y="connsiteY2"/>
              </a:cxn>
              <a:cxn ang="0">
                <a:pos x="connsiteX3" y="connsiteY3"/>
              </a:cxn>
            </a:cxnLst>
            <a:rect l="l" t="t" r="r" b="b"/>
            <a:pathLst>
              <a:path w="5778698" h="3627202">
                <a:moveTo>
                  <a:pt x="0" y="0"/>
                </a:moveTo>
                <a:lnTo>
                  <a:pt x="5778698" y="0"/>
                </a:lnTo>
                <a:lnTo>
                  <a:pt x="5778698" y="3627202"/>
                </a:lnTo>
                <a:lnTo>
                  <a:pt x="0" y="3627202"/>
                </a:lnTo>
                <a:close/>
              </a:path>
            </a:pathLst>
          </a:custGeom>
          <a:pattFill prst="ltUpDiag">
            <a:fgClr>
              <a:schemeClr val="bg1">
                <a:lumMod val="75000"/>
              </a:schemeClr>
            </a:fgClr>
            <a:bgClr>
              <a:schemeClr val="bg1">
                <a:lumMod val="95000"/>
              </a:schemeClr>
            </a:bgClr>
          </a:pattFill>
        </p:spPr>
        <p:txBody>
          <a:bodyPr wrap="square">
            <a:noAutofit/>
          </a:bodyPr>
          <a:lstStyle>
            <a:lvl1pPr>
              <a:defRPr lang="en-US" sz="1050" b="1" i="1" dirty="0"/>
            </a:lvl1pPr>
          </a:lstStyle>
          <a:p>
            <a:pPr marL="0" lvl="0" indent="0">
              <a:buNone/>
            </a:pPr>
            <a:endParaRPr lang="en-US" dirty="0"/>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750" fill="hold"/>
                                        <p:tgtEl>
                                          <p:spTgt spid="8"/>
                                        </p:tgtEl>
                                        <p:attrNameLst>
                                          <p:attrName>ppt_x</p:attrName>
                                        </p:attrNameLst>
                                      </p:cBhvr>
                                      <p:tavLst>
                                        <p:tav tm="0">
                                          <p:val>
                                            <p:strVal val="1+#ppt_w/2"/>
                                          </p:val>
                                        </p:tav>
                                        <p:tav tm="100000">
                                          <p:val>
                                            <p:strVal val="#ppt_x"/>
                                          </p:val>
                                        </p:tav>
                                      </p:tavLst>
                                    </p:anim>
                                    <p:anim calcmode="lin" valueType="num">
                                      <p:cBhvr additive="base">
                                        <p:cTn id="8" dur="75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750" fill="hold"/>
                                        <p:tgtEl>
                                          <p:spTgt spid="5"/>
                                        </p:tgtEl>
                                        <p:attrNameLst>
                                          <p:attrName>ppt_x</p:attrName>
                                        </p:attrNameLst>
                                      </p:cBhvr>
                                      <p:tavLst>
                                        <p:tav tm="0">
                                          <p:val>
                                            <p:strVal val="1+#ppt_w/2"/>
                                          </p:val>
                                        </p:tav>
                                        <p:tav tm="100000">
                                          <p:val>
                                            <p:strVal val="#ppt_x"/>
                                          </p:val>
                                        </p:tav>
                                      </p:tavLst>
                                    </p:anim>
                                    <p:anim calcmode="lin" valueType="num">
                                      <p:cBhvr additive="base">
                                        <p:cTn id="12" dur="75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2" Type="http://schemas.openxmlformats.org/officeDocument/2006/relationships/theme" Target="../theme/theme2.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 Type="http://schemas.openxmlformats.org/officeDocument/2006/relationships/slideLayout" Target="../slideLayouts/slideLayout25.xml"/><Relationship Id="rId17" Type="http://schemas.openxmlformats.org/officeDocument/2006/relationships/theme" Target="../theme/theme3.xml"/><Relationship Id="rId16" Type="http://schemas.openxmlformats.org/officeDocument/2006/relationships/slideLayout" Target="../slideLayouts/slideLayout39.xml"/><Relationship Id="rId15" Type="http://schemas.openxmlformats.org/officeDocument/2006/relationships/slideLayout" Target="../slideLayouts/slideLayout38.xml"/><Relationship Id="rId14" Type="http://schemas.openxmlformats.org/officeDocument/2006/relationships/slideLayout" Target="../slideLayouts/slideLayout37.xml"/><Relationship Id="rId13" Type="http://schemas.openxmlformats.org/officeDocument/2006/relationships/slideLayout" Target="../slideLayouts/slideLayout36.xml"/><Relationship Id="rId12" Type="http://schemas.openxmlformats.org/officeDocument/2006/relationships/slideLayout" Target="../slideLayouts/slideLayout35.xml"/><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wip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F10F7005-9383-42C0-A374-E507AD6B23EE}" type="datetimeFigureOut">
              <a:rPr lang="zh-CN" altLang="en-US" smtClean="0"/>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9495EA4E-3D33-45DE-B4D9-3F7D650B895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srgbClr val="000000">
                  <a:tint val="75000"/>
                </a:srgbClr>
              </a:solidFill>
            </a:endParaRPr>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30.xml"/><Relationship Id="rId4" Type="http://schemas.openxmlformats.org/officeDocument/2006/relationships/image" Target="../media/image4.jpeg"/><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7" Type="http://schemas.openxmlformats.org/officeDocument/2006/relationships/notesSlide" Target="../notesSlides/notesSlide6.xml"/><Relationship Id="rId6" Type="http://schemas.openxmlformats.org/officeDocument/2006/relationships/slideLayout" Target="../slideLayouts/slideLayout6.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5.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9" Type="http://schemas.openxmlformats.org/officeDocument/2006/relationships/slideLayout" Target="../slideLayouts/slideLayout30.xml"/><Relationship Id="rId8" Type="http://schemas.openxmlformats.org/officeDocument/2006/relationships/themeOverride" Target="../theme/themeOverride1.xml"/><Relationship Id="rId7" Type="http://schemas.openxmlformats.org/officeDocument/2006/relationships/tags" Target="../tags/tag9.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3" Type="http://schemas.openxmlformats.org/officeDocument/2006/relationships/slide" Target="slide4.xml"/><Relationship Id="rId2" Type="http://schemas.openxmlformats.org/officeDocument/2006/relationships/tags" Target="../tags/tag5.xml"/><Relationship Id="rId10" Type="http://schemas.openxmlformats.org/officeDocument/2006/relationships/notesSlide" Target="../notesSlides/notesSlide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30.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xml"/><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slideLayout" Target="../slideLayouts/slideLayout6.xml"/><Relationship Id="rId5" Type="http://schemas.openxmlformats.org/officeDocument/2006/relationships/tags" Target="../tags/tag21.xml"/><Relationship Id="rId4" Type="http://schemas.openxmlformats.org/officeDocument/2006/relationships/tags" Target="../tags/tag20.xml"/><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2568143" y="4173183"/>
            <a:ext cx="781622" cy="781622"/>
          </a:xfrm>
          <a:prstGeom prst="ellipse">
            <a:avLst/>
          </a:prstGeom>
          <a:solidFill>
            <a:srgbClr val="F3F4F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1499050" y="4252037"/>
            <a:ext cx="781622" cy="781622"/>
          </a:xfrm>
          <a:prstGeom prst="ellipse">
            <a:avLst/>
          </a:prstGeom>
          <a:solidFill>
            <a:srgbClr val="F3F4F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1545235" y="1174944"/>
            <a:ext cx="2967980" cy="2967980"/>
          </a:xfrm>
          <a:prstGeom prst="ellipse">
            <a:avLst/>
          </a:prstGeom>
          <a:solidFill>
            <a:srgbClr val="063D54"/>
          </a:solidFill>
          <a:ln>
            <a:noFill/>
          </a:ln>
          <a:effectLst>
            <a:outerShdw blurRad="127000" dist="1270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PA_矩形 28"/>
          <p:cNvSpPr/>
          <p:nvPr>
            <p:custDataLst>
              <p:tags r:id="rId1"/>
            </p:custDataLst>
          </p:nvPr>
        </p:nvSpPr>
        <p:spPr>
          <a:xfrm>
            <a:off x="5203941" y="2805933"/>
            <a:ext cx="2971753" cy="337185"/>
          </a:xfrm>
          <a:prstGeom prst="rect">
            <a:avLst/>
          </a:prstGeom>
          <a:ln>
            <a:noFill/>
          </a:ln>
        </p:spPr>
        <p:txBody>
          <a:bodyPr wrap="square">
            <a:spAutoFit/>
          </a:bodyPr>
          <a:lstStyle/>
          <a:p>
            <a:pPr algn="ctr"/>
            <a:r>
              <a:rPr lang="zh-CN" altLang="pt-BR" sz="1600" dirty="0">
                <a:solidFill>
                  <a:prstClr val="black">
                    <a:lumMod val="50000"/>
                    <a:lumOff val="50000"/>
                  </a:prstClr>
                </a:solidFill>
                <a:latin typeface="Open Sans" panose="020B0606030504020204" pitchFamily="34" charset="0"/>
                <a:ea typeface="宋体" panose="02010600030101010101" pitchFamily="2" charset="-122"/>
                <a:cs typeface="Open Sans" panose="020B0606030504020204" pitchFamily="34" charset="0"/>
              </a:rPr>
              <a:t>汇报人：崔二娟</a:t>
            </a:r>
            <a:endParaRPr lang="zh-CN" altLang="pt-BR" sz="1600" dirty="0">
              <a:solidFill>
                <a:prstClr val="black">
                  <a:lumMod val="50000"/>
                  <a:lumOff val="50000"/>
                </a:prstClr>
              </a:solidFill>
              <a:latin typeface="Open Sans" panose="020B0606030504020204" pitchFamily="34" charset="0"/>
              <a:ea typeface="宋体" panose="02010600030101010101" pitchFamily="2" charset="-122"/>
              <a:cs typeface="Open Sans" panose="020B0606030504020204" pitchFamily="34" charset="0"/>
            </a:endParaRPr>
          </a:p>
        </p:txBody>
      </p:sp>
      <p:sp>
        <p:nvSpPr>
          <p:cNvPr id="9" name="PA_矩形 29"/>
          <p:cNvSpPr/>
          <p:nvPr>
            <p:custDataLst>
              <p:tags r:id="rId2"/>
            </p:custDataLst>
          </p:nvPr>
        </p:nvSpPr>
        <p:spPr>
          <a:xfrm>
            <a:off x="4512945" y="2130425"/>
            <a:ext cx="4508500" cy="583565"/>
          </a:xfrm>
          <a:prstGeom prst="rect">
            <a:avLst/>
          </a:prstGeom>
          <a:ln>
            <a:noFill/>
          </a:ln>
        </p:spPr>
        <p:txBody>
          <a:bodyPr wrap="square">
            <a:spAutoFit/>
          </a:bodyPr>
          <a:lstStyle/>
          <a:p>
            <a:pPr algn="ctr"/>
            <a:r>
              <a:rPr lang="zh-CN" altLang="en-US" sz="3200" dirty="0">
                <a:solidFill>
                  <a:srgbClr val="063D54"/>
                </a:solidFill>
                <a:latin typeface="方正兰亭黑_GBK" panose="02000000000000000000" pitchFamily="2" charset="-122"/>
                <a:ea typeface="方正兰亭黑_GBK" panose="02000000000000000000" pitchFamily="2" charset="-122"/>
                <a:cs typeface="Open Sans" panose="020B0606030504020204" pitchFamily="34" charset="0"/>
              </a:rPr>
              <a:t>工训课程思政元素探讨</a:t>
            </a:r>
            <a:endParaRPr lang="zh-CN" altLang="en-US" sz="3200" dirty="0">
              <a:solidFill>
                <a:srgbClr val="063D54"/>
              </a:solidFill>
              <a:latin typeface="方正兰亭黑_GBK" panose="02000000000000000000" pitchFamily="2" charset="-122"/>
              <a:ea typeface="方正兰亭黑_GBK" panose="02000000000000000000" pitchFamily="2" charset="-122"/>
              <a:cs typeface="Open Sans" panose="020B0606030504020204" pitchFamily="34" charset="0"/>
            </a:endParaRPr>
          </a:p>
        </p:txBody>
      </p:sp>
      <p:sp>
        <p:nvSpPr>
          <p:cNvPr id="11" name="PA_圆角矩形 31"/>
          <p:cNvSpPr/>
          <p:nvPr>
            <p:custDataLst>
              <p:tags r:id="rId3"/>
            </p:custDataLst>
          </p:nvPr>
        </p:nvSpPr>
        <p:spPr>
          <a:xfrm>
            <a:off x="5756910" y="3291205"/>
            <a:ext cx="1967865" cy="445770"/>
          </a:xfrm>
          <a:prstGeom prst="roundRect">
            <a:avLst>
              <a:gd name="adj" fmla="val 50000"/>
            </a:avLst>
          </a:prstGeom>
          <a:solidFill>
            <a:srgbClr val="063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prstClr val="white"/>
                </a:solidFill>
                <a:latin typeface="微软雅黑" panose="020B0503020204020204" pitchFamily="34" charset="-122"/>
                <a:ea typeface="微软雅黑" panose="020B0503020204020204" pitchFamily="34" charset="-122"/>
              </a:rPr>
              <a:t>工程训练中心</a:t>
            </a:r>
            <a:endParaRPr lang="zh-CN" altLang="en-US" sz="1800" dirty="0">
              <a:solidFill>
                <a:prstClr val="white"/>
              </a:solidFill>
              <a:latin typeface="微软雅黑" panose="020B0503020204020204" pitchFamily="34" charset="-122"/>
              <a:ea typeface="微软雅黑" panose="020B0503020204020204" pitchFamily="34" charset="-122"/>
            </a:endParaRPr>
          </a:p>
        </p:txBody>
      </p:sp>
      <p:sp>
        <p:nvSpPr>
          <p:cNvPr id="12" name="椭圆 11"/>
          <p:cNvSpPr/>
          <p:nvPr/>
        </p:nvSpPr>
        <p:spPr>
          <a:xfrm>
            <a:off x="1121473" y="781299"/>
            <a:ext cx="1001226" cy="1001226"/>
          </a:xfrm>
          <a:prstGeom prst="ellipse">
            <a:avLst/>
          </a:prstGeom>
          <a:solidFill>
            <a:srgbClr val="F3F4F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491490" y="2566275"/>
            <a:ext cx="1017270" cy="1017270"/>
          </a:xfrm>
          <a:prstGeom prst="ellipse">
            <a:avLst/>
          </a:prstGeom>
          <a:solidFill>
            <a:srgbClr val="F3F4F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1413796" y="3552518"/>
            <a:ext cx="781622" cy="781622"/>
          </a:xfrm>
          <a:prstGeom prst="ellipse">
            <a:avLst/>
          </a:prstGeom>
          <a:solidFill>
            <a:srgbClr val="F3F4F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3841425" y="4321575"/>
            <a:ext cx="559125" cy="559125"/>
          </a:xfrm>
          <a:prstGeom prst="ellipse">
            <a:avLst/>
          </a:prstGeom>
          <a:solidFill>
            <a:srgbClr val="F3F4F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1832324" y="1377884"/>
            <a:ext cx="2680891" cy="2680891"/>
          </a:xfrm>
          <a:prstGeom prst="ellipse">
            <a:avLst/>
          </a:prstGeom>
          <a:blipFill dpi="0" rotWithShape="1">
            <a:blip r:embed="rId4" cstate="print">
              <a:extLst>
                <a:ext uri="{28A0092B-C50C-407E-A947-70E740481C1C}">
                  <a14:useLocalDpi xmlns:a14="http://schemas.microsoft.com/office/drawing/2010/main" val="0"/>
                </a:ext>
              </a:extLst>
            </a:blip>
            <a:srcRect/>
            <a:stretch>
              <a:fillRect l="-1279" r="-44827"/>
            </a:stretch>
          </a:blipFill>
          <a:ln>
            <a:noFill/>
          </a:ln>
          <a:effectLst>
            <a:outerShdw blurRad="63500" dist="63500" dir="2400000" algn="tr"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491490" y="228600"/>
            <a:ext cx="1017270" cy="1017270"/>
          </a:xfrm>
          <a:prstGeom prst="ellipse">
            <a:avLst/>
          </a:prstGeom>
          <a:solidFill>
            <a:srgbClr val="063D5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1898154" y="804159"/>
            <a:ext cx="765036" cy="765036"/>
          </a:xfrm>
          <a:prstGeom prst="ellipse">
            <a:avLst/>
          </a:prstGeom>
          <a:solidFill>
            <a:srgbClr val="063D5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339850" y="4218903"/>
            <a:ext cx="871729" cy="871729"/>
          </a:xfrm>
          <a:prstGeom prst="ellipse">
            <a:avLst/>
          </a:prstGeom>
          <a:solidFill>
            <a:srgbClr val="063D5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3146860" y="3669085"/>
            <a:ext cx="781622" cy="781622"/>
          </a:xfrm>
          <a:prstGeom prst="ellipse">
            <a:avLst/>
          </a:prstGeom>
          <a:solidFill>
            <a:srgbClr val="F3F4F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932878" y="3930764"/>
            <a:ext cx="781622" cy="781622"/>
          </a:xfrm>
          <a:prstGeom prst="ellipse">
            <a:avLst/>
          </a:prstGeom>
          <a:solidFill>
            <a:srgbClr val="063D5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400" advTm="936">
        <p14:ripple/>
      </p:transition>
    </mc:Choice>
    <mc:Fallback>
      <p:transition spd="slow" advTm="936">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21341" y="1359587"/>
            <a:ext cx="8301317" cy="1886286"/>
          </a:xfrm>
          <a:prstGeom prst="rect">
            <a:avLst/>
          </a:prstGeom>
        </p:spPr>
        <p:txBody>
          <a:bodyPr wrap="square">
            <a:spAutoFit/>
          </a:bodyPr>
          <a:lstStyle/>
          <a:p>
            <a:pPr marL="342900" indent="0" fontAlgn="auto">
              <a:lnSpc>
                <a:spcPct val="150000"/>
              </a:lnSpc>
              <a:spcBef>
                <a:spcPts val="600"/>
              </a:spcBef>
              <a:buFont typeface="Wingdings" panose="05000000000000000000" charset="0"/>
              <a:buChar char="ü"/>
            </a:pPr>
            <a:r>
              <a:rPr lang="en-US" altLang="zh-CN" sz="2000" b="1" dirty="0">
                <a:ea typeface="宋体" panose="02010600030101010101" pitchFamily="2" charset="-122"/>
                <a:sym typeface="+mn-ea"/>
              </a:rPr>
              <a:t>大学生处于青少年阶段，“青少年阶段是人生的‘</a:t>
            </a:r>
            <a:r>
              <a:rPr lang="en-US" altLang="zh-CN" sz="2000" b="1" dirty="0">
                <a:solidFill>
                  <a:srgbClr val="C00000"/>
                </a:solidFill>
                <a:ea typeface="宋体" panose="02010600030101010101" pitchFamily="2" charset="-122"/>
                <a:sym typeface="+mn-ea"/>
              </a:rPr>
              <a:t>拔节孕穗期</a:t>
            </a:r>
            <a:r>
              <a:rPr lang="en-US" altLang="zh-CN" sz="2000" b="1" dirty="0">
                <a:ea typeface="宋体" panose="02010600030101010101" pitchFamily="2" charset="-122"/>
                <a:sym typeface="+mn-ea"/>
              </a:rPr>
              <a:t>’”，这一时期的青年学生正处于价值观形成和确立的关键期，</a:t>
            </a:r>
            <a:r>
              <a:rPr lang="en-US" altLang="zh-CN" sz="2000" b="1" dirty="0">
                <a:solidFill>
                  <a:srgbClr val="C00000"/>
                </a:solidFill>
                <a:ea typeface="宋体" panose="02010600030101010101" pitchFamily="2" charset="-122"/>
                <a:sym typeface="+mn-ea"/>
              </a:rPr>
              <a:t>抓好价值观养成十分重要</a:t>
            </a:r>
            <a:r>
              <a:rPr lang="en-US" altLang="zh-CN" sz="2000" b="1" dirty="0">
                <a:ea typeface="宋体" panose="02010600030101010101" pitchFamily="2" charset="-122"/>
                <a:sym typeface="+mn-ea"/>
              </a:rPr>
              <a:t>。</a:t>
            </a:r>
            <a:r>
              <a:rPr lang="en-US" altLang="zh-CN" sz="2000" b="1" dirty="0">
                <a:solidFill>
                  <a:srgbClr val="C00000"/>
                </a:solidFill>
                <a:ea typeface="宋体" panose="02010600030101010101" pitchFamily="2" charset="-122"/>
                <a:sym typeface="+mn-ea"/>
              </a:rPr>
              <a:t>这就需要</a:t>
            </a:r>
            <a:r>
              <a:rPr lang="zh-CN" altLang="en-US" sz="2000" b="1" dirty="0">
                <a:solidFill>
                  <a:srgbClr val="C00000"/>
                </a:solidFill>
                <a:ea typeface="宋体" panose="02010600030101010101" pitchFamily="2" charset="-122"/>
                <a:sym typeface="+mn-ea"/>
              </a:rPr>
              <a:t>做好思想政治教育</a:t>
            </a:r>
            <a:r>
              <a:rPr lang="en-US" altLang="zh-CN" sz="2000" b="1" dirty="0">
                <a:ea typeface="宋体" panose="02010600030101010101" pitchFamily="2" charset="-122"/>
                <a:sym typeface="+mn-ea"/>
              </a:rPr>
              <a:t>，</a:t>
            </a:r>
            <a:r>
              <a:rPr lang="en-US" altLang="zh-CN" sz="2000" b="1" dirty="0" err="1">
                <a:ea typeface="宋体" panose="02010600030101010101" pitchFamily="2" charset="-122"/>
                <a:sym typeface="+mn-ea"/>
              </a:rPr>
              <a:t>引导青年学生积极践行社会主义核心价值观，扣好人生的“第一粒扣子</a:t>
            </a:r>
            <a:r>
              <a:rPr lang="en-US" altLang="zh-CN" sz="2000" b="1" dirty="0">
                <a:ea typeface="宋体" panose="02010600030101010101" pitchFamily="2" charset="-122"/>
                <a:sym typeface="+mn-ea"/>
              </a:rPr>
              <a:t>”。  </a:t>
            </a:r>
            <a:endParaRPr lang="zh-CN" altLang="en-US" sz="2000" dirty="0"/>
          </a:p>
        </p:txBody>
      </p:sp>
      <p:sp>
        <p:nvSpPr>
          <p:cNvPr id="4" name="圆角矩形 4"/>
          <p:cNvSpPr/>
          <p:nvPr/>
        </p:nvSpPr>
        <p:spPr>
          <a:xfrm>
            <a:off x="421341" y="512557"/>
            <a:ext cx="3695065" cy="55753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t>课程思政的必要性</a:t>
            </a:r>
            <a:endParaRPr lang="zh-CN" altLang="en-US" sz="2800" b="1" dirty="0"/>
          </a:p>
        </p:txBody>
      </p:sp>
    </p:spTree>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矩形 2"/>
          <p:cNvSpPr/>
          <p:nvPr>
            <p:custDataLst>
              <p:tags r:id="rId1"/>
            </p:custDataLst>
          </p:nvPr>
        </p:nvSpPr>
        <p:spPr>
          <a:xfrm>
            <a:off x="1143001" y="2033588"/>
            <a:ext cx="1179910" cy="1152525"/>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altLang="zh-CN" sz="4500" dirty="0">
                <a:solidFill>
                  <a:srgbClr val="FCFCFC"/>
                </a:solidFill>
                <a:latin typeface="Gungsuh" panose="02030600000101010101" pitchFamily="18" charset="-127"/>
              </a:rPr>
              <a:t>03</a:t>
            </a:r>
            <a:endParaRPr lang="zh-CN" altLang="en-US" sz="4500" dirty="0">
              <a:solidFill>
                <a:srgbClr val="FCFCFC"/>
              </a:solidFill>
              <a:latin typeface="Gungsuh" panose="02030600000101010101" pitchFamily="18" charset="-127"/>
            </a:endParaRPr>
          </a:p>
        </p:txBody>
      </p:sp>
      <p:sp>
        <p:nvSpPr>
          <p:cNvPr id="4" name="PA_文本框 3"/>
          <p:cNvSpPr txBox="1"/>
          <p:nvPr>
            <p:custDataLst>
              <p:tags r:id="rId2"/>
            </p:custDataLst>
          </p:nvPr>
        </p:nvSpPr>
        <p:spPr>
          <a:xfrm>
            <a:off x="1095376" y="2045494"/>
            <a:ext cx="1227535" cy="300038"/>
          </a:xfrm>
          <a:prstGeom prst="rect">
            <a:avLst/>
          </a:prstGeom>
          <a:noFill/>
        </p:spPr>
        <p:txBody>
          <a:bodyPr lIns="0" rIns="0"/>
          <a:lstStyle/>
          <a:p>
            <a:pPr algn="r">
              <a:defRPr/>
            </a:pPr>
            <a:r>
              <a:rPr lang="en-US" altLang="zh-CN" sz="1500" spc="375" dirty="0">
                <a:solidFill>
                  <a:srgbClr val="FCFCFC"/>
                </a:solidFill>
                <a:latin typeface="Gungsuh" panose="02030600000101010101" pitchFamily="18" charset="-127"/>
              </a:rPr>
              <a:t>PART</a:t>
            </a:r>
            <a:endParaRPr lang="zh-CN" altLang="en-US" sz="1500" spc="375" dirty="0">
              <a:solidFill>
                <a:srgbClr val="FCFCFC"/>
              </a:solidFill>
              <a:latin typeface="Gungsuh" panose="02030600000101010101" pitchFamily="18" charset="-127"/>
            </a:endParaRPr>
          </a:p>
        </p:txBody>
      </p:sp>
      <p:sp>
        <p:nvSpPr>
          <p:cNvPr id="5" name="PA_文本框 4"/>
          <p:cNvSpPr txBox="1"/>
          <p:nvPr>
            <p:custDataLst>
              <p:tags r:id="rId3"/>
            </p:custDataLst>
          </p:nvPr>
        </p:nvSpPr>
        <p:spPr>
          <a:xfrm>
            <a:off x="2322911" y="2234803"/>
            <a:ext cx="5678090" cy="852488"/>
          </a:xfrm>
          <a:prstGeom prst="rect">
            <a:avLst/>
          </a:prstGeom>
          <a:noFill/>
        </p:spPr>
        <p:txBody>
          <a:bodyPr rIns="270000">
            <a:normAutofit/>
          </a:bodyPr>
          <a:lstStyle/>
          <a:p>
            <a:pPr algn="r">
              <a:defRPr/>
            </a:pPr>
            <a:r>
              <a:rPr lang="zh-CN" altLang="en-US" sz="3600" dirty="0">
                <a:solidFill>
                  <a:srgbClr val="C00000"/>
                </a:solidFill>
              </a:rPr>
              <a:t>怎样</a:t>
            </a:r>
            <a:r>
              <a:rPr lang="zh-CN" altLang="en-US" sz="3600" dirty="0">
                <a:solidFill>
                  <a:srgbClr val="063D54">
                    <a:lumMod val="75000"/>
                  </a:srgbClr>
                </a:solidFill>
              </a:rPr>
              <a:t>进行课程思政？</a:t>
            </a:r>
            <a:endParaRPr lang="zh-CN" altLang="en-US" sz="3600" dirty="0">
              <a:solidFill>
                <a:srgbClr val="063D54">
                  <a:lumMod val="75000"/>
                </a:srgbClr>
              </a:solidFill>
            </a:endParaRPr>
          </a:p>
        </p:txBody>
      </p:sp>
      <p:cxnSp>
        <p:nvCxnSpPr>
          <p:cNvPr id="10" name="PA_直接连接符 9"/>
          <p:cNvCxnSpPr/>
          <p:nvPr>
            <p:custDataLst>
              <p:tags r:id="rId4"/>
            </p:custDataLst>
          </p:nvPr>
        </p:nvCxnSpPr>
        <p:spPr>
          <a:xfrm>
            <a:off x="2612572" y="2886075"/>
            <a:ext cx="5388428"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5"/>
    </p:custDataLst>
  </p:cSld>
  <p:clrMapOvr>
    <a:masterClrMapping/>
  </p:clrMapOvr>
  <mc:AlternateContent xmlns:mc="http://schemas.openxmlformats.org/markup-compatibility/2006">
    <mc:Choice xmlns:p14="http://schemas.microsoft.com/office/powerpoint/2010/main" Requires="p14">
      <p:transition spd="slow" p14:dur="1250" advTm="56535">
        <p14:flip dir="r"/>
      </p:transition>
    </mc:Choice>
    <mc:Fallback>
      <p:transition spd="slow" advTm="56535">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69900" y="719455"/>
            <a:ext cx="5080000" cy="460375"/>
          </a:xfrm>
          <a:prstGeom prst="rect">
            <a:avLst/>
          </a:prstGeom>
          <a:noFill/>
          <a:ln w="9525">
            <a:noFill/>
          </a:ln>
        </p:spPr>
        <p:txBody>
          <a:bodyPr>
            <a:spAutoFit/>
          </a:bodyPr>
          <a:lstStyle/>
          <a:p>
            <a:pPr indent="306070"/>
            <a:r>
              <a:rPr lang="zh-CN" sz="2400" b="1">
                <a:solidFill>
                  <a:srgbClr val="0070C0"/>
                </a:solidFill>
                <a:ea typeface="仿宋" panose="02010609060101010101" charset="-122"/>
              </a:rPr>
              <a:t>1、在课程教学中立德树人</a:t>
            </a:r>
            <a:endParaRPr lang="zh-CN" altLang="en-US" sz="2400" b="1">
              <a:solidFill>
                <a:srgbClr val="0070C0"/>
              </a:solidFill>
              <a:ea typeface="仿宋" panose="02010609060101010101" charset="-122"/>
            </a:endParaRPr>
          </a:p>
        </p:txBody>
      </p:sp>
      <p:sp>
        <p:nvSpPr>
          <p:cNvPr id="3" name="文本框 2"/>
          <p:cNvSpPr txBox="1"/>
          <p:nvPr/>
        </p:nvSpPr>
        <p:spPr>
          <a:xfrm>
            <a:off x="950595" y="1372235"/>
            <a:ext cx="7459980" cy="2399665"/>
          </a:xfrm>
          <a:prstGeom prst="rect">
            <a:avLst/>
          </a:prstGeom>
          <a:noFill/>
          <a:ln w="9525">
            <a:noFill/>
          </a:ln>
        </p:spPr>
        <p:txBody>
          <a:bodyPr wrap="square">
            <a:spAutoFit/>
          </a:bodyPr>
          <a:lstStyle/>
          <a:p>
            <a:pPr marL="342900" indent="-342900" fontAlgn="auto">
              <a:lnSpc>
                <a:spcPct val="150000"/>
              </a:lnSpc>
              <a:buFont typeface="Wingdings" panose="05000000000000000000" charset="0"/>
              <a:buChar char="Ø"/>
            </a:pPr>
            <a:r>
              <a:rPr lang="zh-CN" sz="2000" b="1">
                <a:solidFill>
                  <a:srgbClr val="C00000"/>
                </a:solidFill>
                <a:ea typeface="宋体" panose="02010600030101010101" pitchFamily="2" charset="-122"/>
              </a:rPr>
              <a:t>教师的言谈举止</a:t>
            </a:r>
            <a:r>
              <a:rPr lang="zh-CN" sz="2000" b="1">
                <a:solidFill>
                  <a:schemeClr val="tx1"/>
                </a:solidFill>
                <a:ea typeface="宋体" panose="02010600030101010101" pitchFamily="2" charset="-122"/>
              </a:rPr>
              <a:t>，起到了非常重要的立德树人的作用，这个作用可能比思政课教师的苦口婆心和声情并茂更为重要</a:t>
            </a:r>
            <a:endParaRPr lang="zh-CN" sz="2000" b="1">
              <a:solidFill>
                <a:schemeClr val="tx1"/>
              </a:solidFill>
              <a:ea typeface="宋体" panose="02010600030101010101" pitchFamily="2" charset="-122"/>
            </a:endParaRPr>
          </a:p>
          <a:p>
            <a:pPr marL="342900" indent="-342900" fontAlgn="auto">
              <a:lnSpc>
                <a:spcPct val="150000"/>
              </a:lnSpc>
              <a:buFont typeface="Wingdings" panose="05000000000000000000" charset="0"/>
              <a:buChar char="Ø"/>
            </a:pPr>
            <a:endParaRPr lang="zh-CN" sz="2000" b="1">
              <a:solidFill>
                <a:srgbClr val="C0504D"/>
              </a:solidFill>
              <a:ea typeface="宋体" panose="02010600030101010101" pitchFamily="2" charset="-122"/>
            </a:endParaRPr>
          </a:p>
          <a:p>
            <a:pPr marL="342900" indent="-342900" fontAlgn="auto">
              <a:lnSpc>
                <a:spcPct val="150000"/>
              </a:lnSpc>
              <a:buFont typeface="Wingdings" panose="05000000000000000000" charset="0"/>
              <a:buChar char="Ø"/>
            </a:pPr>
            <a:r>
              <a:rPr lang="zh-CN" sz="2000" b="1">
                <a:solidFill>
                  <a:srgbClr val="C0504D"/>
                </a:solidFill>
                <a:ea typeface="宋体" panose="02010600030101010101" pitchFamily="2" charset="-122"/>
              </a:rPr>
              <a:t>教师对待教学/课程/课堂的态度，</a:t>
            </a:r>
            <a:r>
              <a:rPr lang="zh-CN" sz="2000" b="1">
                <a:solidFill>
                  <a:schemeClr val="tx1"/>
                </a:solidFill>
                <a:ea typeface="宋体" panose="02010600030101010101" pitchFamily="2" charset="-122"/>
              </a:rPr>
              <a:t>既是潜移默化的课程思政，更是最直接的课程思政</a:t>
            </a:r>
            <a:endParaRPr lang="zh-CN" sz="2000" b="1">
              <a:solidFill>
                <a:schemeClr val="tx1"/>
              </a:solidFill>
              <a:ea typeface="宋体" panose="02010600030101010101" pitchFamily="2" charset="-122"/>
            </a:endParaRPr>
          </a:p>
        </p:txBody>
      </p:sp>
    </p:spTree>
  </p:cSld>
  <p:clrMapOvr>
    <a:masterClrMapping/>
  </p:clrMapOvr>
  <p:transition spd="slow" advTm="124816">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18440" y="238760"/>
            <a:ext cx="5080000" cy="460375"/>
          </a:xfrm>
          <a:prstGeom prst="rect">
            <a:avLst/>
          </a:prstGeom>
          <a:noFill/>
          <a:ln w="9525">
            <a:noFill/>
          </a:ln>
        </p:spPr>
        <p:txBody>
          <a:bodyPr>
            <a:spAutoFit/>
          </a:bodyPr>
          <a:lstStyle/>
          <a:p>
            <a:pPr indent="0"/>
            <a:r>
              <a:rPr lang="en-US" altLang="zh-CN" sz="2400" b="1">
                <a:solidFill>
                  <a:srgbClr val="0070C0"/>
                </a:solidFill>
                <a:ea typeface="宋体" panose="02010600030101010101" pitchFamily="2" charset="-122"/>
              </a:rPr>
              <a:t>2</a:t>
            </a:r>
            <a:r>
              <a:rPr lang="zh-CN" altLang="en-US" sz="2400" b="1">
                <a:solidFill>
                  <a:srgbClr val="0070C0"/>
                </a:solidFill>
                <a:ea typeface="宋体" panose="02010600030101010101" pitchFamily="2" charset="-122"/>
              </a:rPr>
              <a:t>、</a:t>
            </a:r>
            <a:r>
              <a:rPr lang="zh-CN" sz="2400" b="1">
                <a:solidFill>
                  <a:srgbClr val="0070C0"/>
                </a:solidFill>
                <a:ea typeface="宋体" panose="02010600030101010101" pitchFamily="2" charset="-122"/>
              </a:rPr>
              <a:t>在课程中开展价值塑造</a:t>
            </a:r>
            <a:endParaRPr lang="zh-CN" altLang="en-US" sz="2400" b="1">
              <a:solidFill>
                <a:srgbClr val="0070C0"/>
              </a:solidFill>
              <a:ea typeface="宋体" panose="02010600030101010101" pitchFamily="2" charset="-122"/>
            </a:endParaRPr>
          </a:p>
        </p:txBody>
      </p:sp>
      <p:sp>
        <p:nvSpPr>
          <p:cNvPr id="2" name="文本框 1"/>
          <p:cNvSpPr txBox="1"/>
          <p:nvPr/>
        </p:nvSpPr>
        <p:spPr>
          <a:xfrm>
            <a:off x="461010" y="802640"/>
            <a:ext cx="5209540" cy="3538220"/>
          </a:xfrm>
          <a:prstGeom prst="rect">
            <a:avLst/>
          </a:prstGeom>
          <a:noFill/>
          <a:ln w="9525">
            <a:noFill/>
          </a:ln>
        </p:spPr>
        <p:txBody>
          <a:bodyPr wrap="square">
            <a:spAutoFit/>
          </a:bodyPr>
          <a:lstStyle/>
          <a:p>
            <a:pPr indent="0" fontAlgn="auto">
              <a:lnSpc>
                <a:spcPct val="140000"/>
              </a:lnSpc>
            </a:pPr>
            <a:r>
              <a:rPr lang="en-US" altLang="zh-CN" sz="2000" b="1">
                <a:solidFill>
                  <a:schemeClr val="accent1">
                    <a:lumMod val="50000"/>
                  </a:schemeClr>
                </a:solidFill>
                <a:ea typeface="宋体" panose="02010600030101010101" pitchFamily="2" charset="-122"/>
              </a:rPr>
              <a:t>       </a:t>
            </a:r>
            <a:r>
              <a:rPr lang="zh-CN" sz="2000" b="1">
                <a:ea typeface="宋体" panose="02010600030101010101" pitchFamily="2" charset="-122"/>
              </a:rPr>
              <a:t>就是在自己所授课程中进行价值引导，挖</a:t>
            </a:r>
            <a:r>
              <a:rPr lang="zh-CN" sz="2000" b="1">
                <a:solidFill>
                  <a:srgbClr val="C00000"/>
                </a:solidFill>
                <a:ea typeface="宋体" panose="02010600030101010101" pitchFamily="2" charset="-122"/>
              </a:rPr>
              <a:t>掘工训理论与实践中的价值元素</a:t>
            </a:r>
            <a:r>
              <a:rPr lang="zh-CN" sz="2000" b="1">
                <a:ea typeface="宋体" panose="02010600030101010101" pitchFamily="2" charset="-122"/>
              </a:rPr>
              <a:t>，给学生以引导。</a:t>
            </a:r>
            <a:endParaRPr lang="zh-CN" sz="2000" b="1">
              <a:ea typeface="宋体" panose="02010600030101010101" pitchFamily="2" charset="-122"/>
            </a:endParaRPr>
          </a:p>
          <a:p>
            <a:pPr indent="0" fontAlgn="auto">
              <a:lnSpc>
                <a:spcPct val="140000"/>
              </a:lnSpc>
            </a:pPr>
            <a:r>
              <a:rPr lang="zh-CN" sz="2000" b="1">
                <a:ea typeface="宋体" panose="02010600030101010101" pitchFamily="2" charset="-122"/>
              </a:rPr>
              <a:t>      例如在理论讲解3D打印应用</a:t>
            </a:r>
            <a:r>
              <a:rPr lang="zh-CN" sz="2000" b="1">
                <a:solidFill>
                  <a:srgbClr val="C00000"/>
                </a:solidFill>
                <a:ea typeface="宋体" panose="02010600030101010101" pitchFamily="2" charset="-122"/>
              </a:rPr>
              <a:t>建筑领域</a:t>
            </a:r>
            <a:r>
              <a:rPr lang="zh-CN" sz="2000" b="1">
                <a:ea typeface="宋体" panose="02010600030101010101" pitchFamily="2" charset="-122"/>
              </a:rPr>
              <a:t>引用疫情防控期间盈创向湖北前线捐赠案15套自主设计研发的3D打印共享房屋。通过案例向学生</a:t>
            </a:r>
            <a:r>
              <a:rPr lang="zh-CN" sz="2000" b="1">
                <a:solidFill>
                  <a:schemeClr val="accent1">
                    <a:lumMod val="50000"/>
                  </a:schemeClr>
                </a:solidFill>
                <a:ea typeface="宋体" panose="02010600030101010101" pitchFamily="2" charset="-122"/>
              </a:rPr>
              <a:t>这传递“</a:t>
            </a:r>
            <a:r>
              <a:rPr lang="zh-CN" sz="2000" b="1">
                <a:solidFill>
                  <a:srgbClr val="C00000"/>
                </a:solidFill>
                <a:ea typeface="宋体" panose="02010600030101010101" pitchFamily="2" charset="-122"/>
              </a:rPr>
              <a:t>一方有难，八方支援”的社会主义互助精神</a:t>
            </a:r>
            <a:endParaRPr lang="zh-CN" altLang="en-US" sz="2000" b="1">
              <a:solidFill>
                <a:srgbClr val="C00000"/>
              </a:solidFill>
              <a:ea typeface="宋体" panose="02010600030101010101" pitchFamily="2" charset="-122"/>
            </a:endParaRPr>
          </a:p>
        </p:txBody>
      </p:sp>
      <p:pic>
        <p:nvPicPr>
          <p:cNvPr id="3" name="图片 2" descr="t0181a29e5bbc773c5a.webp"/>
          <p:cNvPicPr>
            <a:picLocks noChangeAspect="1"/>
          </p:cNvPicPr>
          <p:nvPr/>
        </p:nvPicPr>
        <p:blipFill>
          <a:blip r:embed="rId1"/>
          <a:stretch>
            <a:fillRect/>
          </a:stretch>
        </p:blipFill>
        <p:spPr>
          <a:xfrm>
            <a:off x="5746115" y="1196975"/>
            <a:ext cx="3211830" cy="2407920"/>
          </a:xfrm>
          <a:prstGeom prst="rect">
            <a:avLst/>
          </a:prstGeom>
        </p:spPr>
      </p:pic>
      <p:sp>
        <p:nvSpPr>
          <p:cNvPr id="4" name="文本框 3"/>
          <p:cNvSpPr txBox="1"/>
          <p:nvPr/>
        </p:nvSpPr>
        <p:spPr>
          <a:xfrm>
            <a:off x="5864860" y="3604895"/>
            <a:ext cx="3169285" cy="922020"/>
          </a:xfrm>
          <a:prstGeom prst="rect">
            <a:avLst/>
          </a:prstGeom>
          <a:noFill/>
        </p:spPr>
        <p:txBody>
          <a:bodyPr wrap="square" rtlCol="0" anchor="t">
            <a:spAutoFit/>
          </a:bodyPr>
          <a:lstStyle/>
          <a:p>
            <a:r>
              <a:rPr lang="zh-CN" sz="1800" b="1">
                <a:solidFill>
                  <a:srgbClr val="7030A0"/>
                </a:solidFill>
                <a:ea typeface="宋体" panose="02010600030101010101" pitchFamily="2" charset="-122"/>
                <a:sym typeface="+mn-ea"/>
              </a:rPr>
              <a:t>内部设置了床位区、盥洗区，配备空调，具备可移动、高强度、封闭保温的特点</a:t>
            </a:r>
            <a:endParaRPr lang="zh-CN" altLang="en-US" sz="1800" b="1">
              <a:solidFill>
                <a:srgbClr val="7030A0"/>
              </a:solidFill>
              <a:ea typeface="宋体" panose="02010600030101010101" pitchFamily="2" charset="-122"/>
              <a:sym typeface="+mn-ea"/>
            </a:endParaRPr>
          </a:p>
        </p:txBody>
      </p:sp>
    </p:spTree>
  </p:cSld>
  <p:clrMapOvr>
    <a:masterClrMapping/>
  </p:clrMapOvr>
  <p:transition spd="slow" advTm="70715">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39090" y="836295"/>
            <a:ext cx="5483225" cy="3784600"/>
          </a:xfrm>
          <a:prstGeom prst="rect">
            <a:avLst/>
          </a:prstGeom>
          <a:noFill/>
          <a:ln w="9525">
            <a:noFill/>
          </a:ln>
        </p:spPr>
        <p:txBody>
          <a:bodyPr wrap="square">
            <a:spAutoFit/>
          </a:bodyPr>
          <a:lstStyle/>
          <a:p>
            <a:pPr indent="306070">
              <a:lnSpc>
                <a:spcPct val="150000"/>
              </a:lnSpc>
            </a:pPr>
            <a:r>
              <a:rPr lang="en-US" altLang="zh-CN" sz="2000" b="1">
                <a:solidFill>
                  <a:srgbClr val="C0504D"/>
                </a:solidFill>
                <a:ea typeface="仿宋" panose="02010609060101010101" charset="-122"/>
              </a:rPr>
              <a:t>     </a:t>
            </a:r>
            <a:r>
              <a:rPr lang="zh-CN" sz="2000" b="1">
                <a:solidFill>
                  <a:schemeClr val="tx1"/>
                </a:solidFill>
                <a:ea typeface="仿宋" panose="02010609060101010101" charset="-122"/>
              </a:rPr>
              <a:t>在此次抗击新冠疫情的战役中，3D打印技术还应用到新冠病毒的</a:t>
            </a:r>
            <a:r>
              <a:rPr lang="zh-CN" sz="2000" b="1">
                <a:solidFill>
                  <a:srgbClr val="C00000"/>
                </a:solidFill>
                <a:ea typeface="仿宋" panose="02010609060101010101" charset="-122"/>
              </a:rPr>
              <a:t>医学研究方面</a:t>
            </a:r>
            <a:r>
              <a:rPr lang="zh-CN" sz="2000" b="1">
                <a:solidFill>
                  <a:schemeClr val="tx1"/>
                </a:solidFill>
                <a:ea typeface="仿宋" panose="02010609060101010101" charset="-122"/>
              </a:rPr>
              <a:t>：全国首个新型冠状病毒肺部感染病例3D模型成功建模并完成打印。在模型中，新型冠状病毒的毛玻璃状影像特征清晰呈现，这有助于医学专家更直观地进行病例实体分析和演绎。教师可以</a:t>
            </a:r>
            <a:r>
              <a:rPr lang="zh-CN" sz="2000" b="1">
                <a:solidFill>
                  <a:srgbClr val="C00000"/>
                </a:solidFill>
                <a:ea typeface="仿宋" panose="02010609060101010101" charset="-122"/>
              </a:rPr>
              <a:t>从侧面让学生了解科技的重要性，科技改变世界。引导学生积极上进，努力专研，争当科技先锋</a:t>
            </a:r>
            <a:r>
              <a:rPr lang="zh-CN" sz="2000" b="1">
                <a:solidFill>
                  <a:srgbClr val="C0504D"/>
                </a:solidFill>
                <a:ea typeface="仿宋" panose="02010609060101010101" charset="-122"/>
              </a:rPr>
              <a:t>。</a:t>
            </a:r>
            <a:endParaRPr lang="zh-CN" altLang="en-US" sz="2000"/>
          </a:p>
        </p:txBody>
      </p:sp>
      <p:sp>
        <p:nvSpPr>
          <p:cNvPr id="2" name="文本框 1"/>
          <p:cNvSpPr txBox="1"/>
          <p:nvPr/>
        </p:nvSpPr>
        <p:spPr>
          <a:xfrm>
            <a:off x="218440" y="238760"/>
            <a:ext cx="5080000" cy="460375"/>
          </a:xfrm>
          <a:prstGeom prst="rect">
            <a:avLst/>
          </a:prstGeom>
          <a:noFill/>
          <a:ln w="9525">
            <a:noFill/>
          </a:ln>
        </p:spPr>
        <p:txBody>
          <a:bodyPr>
            <a:spAutoFit/>
          </a:bodyPr>
          <a:lstStyle/>
          <a:p>
            <a:pPr indent="0"/>
            <a:r>
              <a:rPr lang="en-US" altLang="zh-CN" sz="2400" b="1">
                <a:solidFill>
                  <a:srgbClr val="0070C0"/>
                </a:solidFill>
                <a:ea typeface="宋体" panose="02010600030101010101" pitchFamily="2" charset="-122"/>
              </a:rPr>
              <a:t>2</a:t>
            </a:r>
            <a:r>
              <a:rPr lang="zh-CN" altLang="en-US" sz="2400" b="1">
                <a:solidFill>
                  <a:srgbClr val="0070C0"/>
                </a:solidFill>
                <a:ea typeface="宋体" panose="02010600030101010101" pitchFamily="2" charset="-122"/>
              </a:rPr>
              <a:t>、</a:t>
            </a:r>
            <a:r>
              <a:rPr lang="zh-CN" sz="2400" b="1">
                <a:solidFill>
                  <a:srgbClr val="0070C0"/>
                </a:solidFill>
                <a:ea typeface="宋体" panose="02010600030101010101" pitchFamily="2" charset="-122"/>
              </a:rPr>
              <a:t>在课程中开展价值塑造</a:t>
            </a:r>
            <a:endParaRPr lang="zh-CN" altLang="en-US" sz="2400" b="1">
              <a:solidFill>
                <a:srgbClr val="0070C0"/>
              </a:solidFill>
              <a:ea typeface="宋体" panose="02010600030101010101" pitchFamily="2" charset="-122"/>
            </a:endParaRPr>
          </a:p>
        </p:txBody>
      </p:sp>
      <p:pic>
        <p:nvPicPr>
          <p:cNvPr id="3"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948680" y="1082675"/>
            <a:ext cx="2978150" cy="2978150"/>
          </a:xfrm>
          <a:prstGeom prst="rect">
            <a:avLst/>
          </a:prstGeom>
        </p:spPr>
      </p:pic>
    </p:spTree>
  </p:cSld>
  <p:clrMapOvr>
    <a:masterClrMapping/>
  </p:clrMapOvr>
  <p:transition spd="slow" advTm="57611">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120140" y="776605"/>
            <a:ext cx="6903720" cy="3784600"/>
          </a:xfrm>
          <a:prstGeom prst="rect">
            <a:avLst/>
          </a:prstGeom>
          <a:noFill/>
          <a:ln w="9525">
            <a:noFill/>
          </a:ln>
        </p:spPr>
        <p:txBody>
          <a:bodyPr wrap="square">
            <a:spAutoFit/>
          </a:bodyPr>
          <a:lstStyle/>
          <a:p>
            <a:pPr marL="342900" indent="-342900" fontAlgn="auto">
              <a:lnSpc>
                <a:spcPct val="150000"/>
              </a:lnSpc>
              <a:buFont typeface="Wingdings" panose="05000000000000000000" charset="0"/>
              <a:buChar char="Ø"/>
            </a:pPr>
            <a:r>
              <a:rPr lang="en-US" altLang="zh-CN" sz="2000" b="1">
                <a:solidFill>
                  <a:srgbClr val="C0504D"/>
                </a:solidFill>
                <a:ea typeface="仿宋" panose="02010609060101010101" charset="-122"/>
              </a:rPr>
              <a:t>  </a:t>
            </a:r>
            <a:r>
              <a:rPr lang="zh-CN" sz="2000" b="1">
                <a:solidFill>
                  <a:srgbClr val="C00000"/>
                </a:solidFill>
                <a:ea typeface="仿宋" panose="02010609060101010101" charset="-122"/>
              </a:rPr>
              <a:t>创新思维培养</a:t>
            </a:r>
            <a:endParaRPr lang="zh-CN" sz="2000" b="1">
              <a:solidFill>
                <a:srgbClr val="C00000"/>
              </a:solidFill>
              <a:ea typeface="仿宋" panose="02010609060101010101" charset="-122"/>
            </a:endParaRPr>
          </a:p>
          <a:p>
            <a:pPr indent="306070" fontAlgn="auto">
              <a:lnSpc>
                <a:spcPct val="150000"/>
              </a:lnSpc>
            </a:pPr>
            <a:r>
              <a:rPr lang="zh-CN" sz="2000" b="1">
                <a:solidFill>
                  <a:schemeClr val="tx1"/>
                </a:solidFill>
                <a:ea typeface="仿宋" panose="02010609060101010101" charset="-122"/>
              </a:rPr>
              <a:t>    在</a:t>
            </a:r>
            <a:r>
              <a:rPr lang="zh-CN" sz="2000" b="1">
                <a:solidFill>
                  <a:srgbClr val="C00000"/>
                </a:solidFill>
                <a:ea typeface="仿宋" panose="02010609060101010101" charset="-122"/>
              </a:rPr>
              <a:t>理论介绍3D打印技术的发展历程</a:t>
            </a:r>
            <a:r>
              <a:rPr lang="zh-CN" sz="2000" b="1">
                <a:solidFill>
                  <a:schemeClr val="tx1"/>
                </a:solidFill>
                <a:ea typeface="仿宋" panose="02010609060101010101" charset="-122"/>
              </a:rPr>
              <a:t>，通过引入“查克·赫尔如何从突发奇想到组合照相雕塑和地貌成形技术进行创新发明，开发第一台3D打印机”故事，让学生了解组合创新方法，鼓励引导学生进行创新实践，激发学生创新思维，培养学生创新能力；</a:t>
            </a:r>
            <a:endParaRPr lang="zh-CN" sz="2000" b="1">
              <a:solidFill>
                <a:schemeClr val="tx1"/>
              </a:solidFill>
              <a:ea typeface="仿宋" panose="02010609060101010101" charset="-122"/>
            </a:endParaRPr>
          </a:p>
          <a:p>
            <a:pPr indent="306070" fontAlgn="auto">
              <a:lnSpc>
                <a:spcPct val="150000"/>
              </a:lnSpc>
            </a:pPr>
            <a:r>
              <a:rPr lang="zh-CN" sz="2000" b="1">
                <a:solidFill>
                  <a:schemeClr val="tx1"/>
                </a:solidFill>
                <a:ea typeface="仿宋" panose="02010609060101010101" charset="-122"/>
              </a:rPr>
              <a:t>   </a:t>
            </a:r>
            <a:r>
              <a:rPr lang="zh-CN" sz="2000" b="1">
                <a:solidFill>
                  <a:srgbClr val="C00000"/>
                </a:solidFill>
                <a:ea typeface="仿宋" panose="02010609060101010101" charset="-122"/>
              </a:rPr>
              <a:t>在实训操作时</a:t>
            </a:r>
            <a:r>
              <a:rPr lang="zh-CN" sz="2000" b="1">
                <a:solidFill>
                  <a:schemeClr val="tx1"/>
                </a:solidFill>
                <a:ea typeface="仿宋" panose="02010609060101010101" charset="-122"/>
              </a:rPr>
              <a:t>，给其布置手机支架任务，只强调功能不限制形状结构，使学生充分发挥想象力，激发学生创新。</a:t>
            </a:r>
            <a:endParaRPr lang="zh-CN" sz="2000" b="1">
              <a:solidFill>
                <a:schemeClr val="tx1"/>
              </a:solidFill>
              <a:ea typeface="仿宋" panose="02010609060101010101" charset="-122"/>
            </a:endParaRPr>
          </a:p>
        </p:txBody>
      </p:sp>
      <p:sp>
        <p:nvSpPr>
          <p:cNvPr id="2" name="文本框 1"/>
          <p:cNvSpPr txBox="1"/>
          <p:nvPr/>
        </p:nvSpPr>
        <p:spPr>
          <a:xfrm>
            <a:off x="445135" y="316230"/>
            <a:ext cx="5080000" cy="460375"/>
          </a:xfrm>
          <a:prstGeom prst="rect">
            <a:avLst/>
          </a:prstGeom>
          <a:noFill/>
          <a:ln w="9525">
            <a:noFill/>
          </a:ln>
        </p:spPr>
        <p:txBody>
          <a:bodyPr>
            <a:spAutoFit/>
          </a:bodyPr>
          <a:lstStyle/>
          <a:p>
            <a:pPr indent="306070"/>
            <a:r>
              <a:rPr lang="en-US" altLang="zh-CN" sz="2400" b="1">
                <a:solidFill>
                  <a:srgbClr val="0070C0"/>
                </a:solidFill>
                <a:ea typeface="仿宋" panose="02010609060101010101" charset="-122"/>
              </a:rPr>
              <a:t>3</a:t>
            </a:r>
            <a:r>
              <a:rPr lang="zh-CN" sz="2400" b="1">
                <a:solidFill>
                  <a:srgbClr val="0070C0"/>
                </a:solidFill>
                <a:ea typeface="仿宋" panose="02010609060101010101" charset="-122"/>
              </a:rPr>
              <a:t>、在课程教学中进行能力培养</a:t>
            </a:r>
            <a:endParaRPr lang="zh-CN" altLang="en-US" sz="2400" b="1">
              <a:solidFill>
                <a:srgbClr val="0070C0"/>
              </a:solidFill>
              <a:ea typeface="仿宋" panose="02010609060101010101" charset="-122"/>
            </a:endParaRPr>
          </a:p>
        </p:txBody>
      </p:sp>
    </p:spTree>
  </p:cSld>
  <p:clrMapOvr>
    <a:masterClrMapping/>
  </p:clrMapOvr>
  <p:transition spd="slow" advTm="78250">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49250" y="249555"/>
            <a:ext cx="5080000" cy="460375"/>
          </a:xfrm>
          <a:prstGeom prst="rect">
            <a:avLst/>
          </a:prstGeom>
          <a:noFill/>
          <a:ln w="9525">
            <a:noFill/>
          </a:ln>
        </p:spPr>
        <p:txBody>
          <a:bodyPr>
            <a:spAutoFit/>
          </a:bodyPr>
          <a:lstStyle/>
          <a:p>
            <a:pPr indent="306070"/>
            <a:r>
              <a:rPr lang="en-US" altLang="zh-CN" sz="2400" b="1">
                <a:solidFill>
                  <a:srgbClr val="0070C0"/>
                </a:solidFill>
                <a:ea typeface="仿宋" panose="02010609060101010101" charset="-122"/>
              </a:rPr>
              <a:t>3</a:t>
            </a:r>
            <a:r>
              <a:rPr lang="zh-CN" sz="2400" b="1">
                <a:solidFill>
                  <a:srgbClr val="0070C0"/>
                </a:solidFill>
                <a:ea typeface="仿宋" panose="02010609060101010101" charset="-122"/>
              </a:rPr>
              <a:t>、在课程教学中进行能力培养</a:t>
            </a:r>
            <a:endParaRPr lang="zh-CN" altLang="en-US" sz="2400" b="1">
              <a:solidFill>
                <a:srgbClr val="0070C0"/>
              </a:solidFill>
              <a:ea typeface="仿宋" panose="02010609060101010101" charset="-122"/>
            </a:endParaRPr>
          </a:p>
        </p:txBody>
      </p:sp>
      <p:sp>
        <p:nvSpPr>
          <p:cNvPr id="100" name="文本框 99"/>
          <p:cNvSpPr txBox="1"/>
          <p:nvPr/>
        </p:nvSpPr>
        <p:spPr>
          <a:xfrm>
            <a:off x="990600" y="479425"/>
            <a:ext cx="7162800" cy="4707890"/>
          </a:xfrm>
          <a:prstGeom prst="rect">
            <a:avLst/>
          </a:prstGeom>
          <a:noFill/>
          <a:ln w="9525">
            <a:noFill/>
          </a:ln>
        </p:spPr>
        <p:txBody>
          <a:bodyPr wrap="square">
            <a:spAutoFit/>
          </a:bodyPr>
          <a:lstStyle/>
          <a:p>
            <a:pPr marL="342900" indent="-342900" fontAlgn="auto">
              <a:lnSpc>
                <a:spcPct val="150000"/>
              </a:lnSpc>
              <a:buFont typeface="Wingdings" panose="05000000000000000000" charset="0"/>
              <a:buChar char="Ø"/>
            </a:pPr>
            <a:r>
              <a:rPr lang="zh-CN" sz="2000" b="1">
                <a:solidFill>
                  <a:srgbClr val="C00000"/>
                </a:solidFill>
                <a:ea typeface="仿宋" panose="02010609060101010101" charset="-122"/>
              </a:rPr>
              <a:t>团结协作能力、责任担当能力</a:t>
            </a:r>
            <a:endParaRPr lang="zh-CN" sz="2000" b="1">
              <a:solidFill>
                <a:srgbClr val="C00000"/>
              </a:solidFill>
              <a:ea typeface="仿宋" panose="02010609060101010101" charset="-122"/>
            </a:endParaRPr>
          </a:p>
          <a:p>
            <a:pPr indent="306070" fontAlgn="auto">
              <a:lnSpc>
                <a:spcPct val="150000"/>
              </a:lnSpc>
            </a:pPr>
            <a:r>
              <a:rPr lang="zh-CN" sz="2000" b="1">
                <a:solidFill>
                  <a:schemeClr val="tx1"/>
                </a:solidFill>
                <a:ea typeface="仿宋" panose="02010609060101010101" charset="-122"/>
              </a:rPr>
              <a:t>    实训操作以</a:t>
            </a:r>
            <a:r>
              <a:rPr lang="zh-CN" sz="2000" b="1">
                <a:solidFill>
                  <a:srgbClr val="C00000"/>
                </a:solidFill>
                <a:ea typeface="仿宋" panose="02010609060101010101" charset="-122"/>
              </a:rPr>
              <a:t>小组</a:t>
            </a:r>
            <a:r>
              <a:rPr lang="zh-CN" sz="2000" b="1">
                <a:solidFill>
                  <a:schemeClr val="tx1"/>
                </a:solidFill>
                <a:ea typeface="仿宋" panose="02010609060101010101" charset="-122"/>
              </a:rPr>
              <a:t>为单位，要制作一件符合要求的作品，仅依靠某个人的力量是难以完成的，这需要团队协作配合，需要各抒己见，需要责任担当。例如：在进行实操之前，以一</a:t>
            </a:r>
            <a:r>
              <a:rPr lang="zh-CN" sz="2000" b="1">
                <a:ea typeface="仿宋" panose="02010609060101010101" charset="-122"/>
                <a:sym typeface="+mn-ea"/>
              </a:rPr>
              <a:t>个失败的手机支架强调</a:t>
            </a:r>
            <a:r>
              <a:rPr lang="zh-CN" sz="2000" b="1">
                <a:solidFill>
                  <a:schemeClr val="tx1"/>
                </a:solidFill>
                <a:ea typeface="仿宋" panose="02010609060101010101" charset="-122"/>
              </a:rPr>
              <a:t>，作品的失败将导致整个团队作品成绩不及格，他是一个团队的责任，也是个人的责任。由于团队的疏忽，由于队友的不检查，由于设计缺陷等等原因造成，希望大家以此为戒。共同参与设计、打印、检查，完成符合要求的优秀作品。</a:t>
            </a:r>
            <a:r>
              <a:rPr lang="zh-CN" sz="2000" b="1">
                <a:solidFill>
                  <a:srgbClr val="C00000"/>
                </a:solidFill>
                <a:ea typeface="仿宋" panose="02010609060101010101" charset="-122"/>
              </a:rPr>
              <a:t>培养学生的团结协作能力，同时</a:t>
            </a:r>
            <a:r>
              <a:rPr lang="zh-CN" sz="2000" b="1">
                <a:solidFill>
                  <a:srgbClr val="C00000"/>
                </a:solidFill>
                <a:ea typeface="仿宋" panose="02010609060101010101" charset="-122"/>
              </a:rPr>
              <a:t>让学生为自己的所作所为负责，承担结果。</a:t>
            </a:r>
            <a:endParaRPr lang="zh-CN" sz="2000" b="1">
              <a:solidFill>
                <a:srgbClr val="C00000"/>
              </a:solidFill>
              <a:ea typeface="仿宋" panose="02010609060101010101" charset="-122"/>
            </a:endParaRPr>
          </a:p>
        </p:txBody>
      </p:sp>
    </p:spTree>
  </p:cSld>
  <p:clrMapOvr>
    <a:masterClrMapping/>
  </p:clrMapOvr>
  <p:transition spd="slow" advTm="71651">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61645" y="312420"/>
            <a:ext cx="5080000" cy="460375"/>
          </a:xfrm>
          <a:prstGeom prst="rect">
            <a:avLst/>
          </a:prstGeom>
          <a:noFill/>
          <a:ln w="9525">
            <a:noFill/>
          </a:ln>
        </p:spPr>
        <p:txBody>
          <a:bodyPr>
            <a:spAutoFit/>
          </a:bodyPr>
          <a:lstStyle/>
          <a:p>
            <a:pPr indent="306070"/>
            <a:r>
              <a:rPr lang="en-US" altLang="zh-CN" sz="2400" b="1">
                <a:solidFill>
                  <a:srgbClr val="0070C0"/>
                </a:solidFill>
                <a:ea typeface="仿宋" panose="02010609060101010101" charset="-122"/>
              </a:rPr>
              <a:t>3</a:t>
            </a:r>
            <a:r>
              <a:rPr lang="zh-CN" sz="2400" b="1">
                <a:solidFill>
                  <a:srgbClr val="0070C0"/>
                </a:solidFill>
                <a:ea typeface="仿宋" panose="02010609060101010101" charset="-122"/>
              </a:rPr>
              <a:t>、在课程教学中进行能力培养</a:t>
            </a:r>
            <a:endParaRPr lang="zh-CN" altLang="en-US" sz="2400" b="1">
              <a:solidFill>
                <a:srgbClr val="0070C0"/>
              </a:solidFill>
              <a:ea typeface="仿宋" panose="02010609060101010101" charset="-122"/>
            </a:endParaRPr>
          </a:p>
        </p:txBody>
      </p:sp>
      <p:sp>
        <p:nvSpPr>
          <p:cNvPr id="100" name="文本框 99"/>
          <p:cNvSpPr txBox="1"/>
          <p:nvPr/>
        </p:nvSpPr>
        <p:spPr>
          <a:xfrm>
            <a:off x="1064260" y="772795"/>
            <a:ext cx="7264400" cy="3784600"/>
          </a:xfrm>
          <a:prstGeom prst="rect">
            <a:avLst/>
          </a:prstGeom>
          <a:noFill/>
          <a:ln w="9525">
            <a:noFill/>
          </a:ln>
        </p:spPr>
        <p:txBody>
          <a:bodyPr wrap="square">
            <a:spAutoFit/>
          </a:bodyPr>
          <a:lstStyle/>
          <a:p>
            <a:pPr marL="342900" indent="-342900" fontAlgn="auto">
              <a:lnSpc>
                <a:spcPct val="150000"/>
              </a:lnSpc>
              <a:buFont typeface="Wingdings" panose="05000000000000000000" charset="0"/>
              <a:buChar char="Ø"/>
            </a:pPr>
            <a:r>
              <a:rPr lang="zh-CN" sz="2000" b="1">
                <a:solidFill>
                  <a:srgbClr val="C00000"/>
                </a:solidFill>
                <a:ea typeface="仿宋" panose="02010609060101010101" charset="-122"/>
              </a:rPr>
              <a:t>工匠精神（认真、严谨、关注细节）</a:t>
            </a:r>
            <a:endParaRPr lang="zh-CN" sz="2000" b="1">
              <a:solidFill>
                <a:srgbClr val="C00000"/>
              </a:solidFill>
              <a:ea typeface="仿宋" panose="02010609060101010101" charset="-122"/>
            </a:endParaRPr>
          </a:p>
          <a:p>
            <a:pPr indent="267970" fontAlgn="auto">
              <a:lnSpc>
                <a:spcPct val="150000"/>
              </a:lnSpc>
            </a:pPr>
            <a:r>
              <a:rPr lang="zh-CN" sz="2000" b="1">
                <a:solidFill>
                  <a:srgbClr val="C00000"/>
                </a:solidFill>
                <a:ea typeface="仿宋" panose="02010609060101010101" charset="-122"/>
              </a:rPr>
              <a:t>  在进行实训操作时，预热板要提前检查清理</a:t>
            </a:r>
            <a:r>
              <a:rPr lang="zh-CN" sz="2000" b="1">
                <a:solidFill>
                  <a:schemeClr val="tx1"/>
                </a:solidFill>
                <a:ea typeface="仿宋" panose="02010609060101010101" charset="-122"/>
              </a:rPr>
              <a:t>，否则打印过程会出现不吐丝，打印失败；</a:t>
            </a:r>
            <a:endParaRPr lang="zh-CN" sz="2000" b="1">
              <a:solidFill>
                <a:schemeClr val="tx1"/>
              </a:solidFill>
              <a:ea typeface="仿宋" panose="02010609060101010101" charset="-122"/>
            </a:endParaRPr>
          </a:p>
          <a:p>
            <a:pPr indent="267970" fontAlgn="auto">
              <a:lnSpc>
                <a:spcPct val="150000"/>
              </a:lnSpc>
            </a:pPr>
            <a:r>
              <a:rPr lang="zh-CN" sz="2000" b="1">
                <a:solidFill>
                  <a:srgbClr val="C00000"/>
                </a:solidFill>
                <a:ea typeface="仿宋" panose="02010609060101010101" charset="-122"/>
              </a:rPr>
              <a:t> 喷头高度与水平要提前调好</a:t>
            </a:r>
            <a:r>
              <a:rPr lang="zh-CN" sz="2000" b="1">
                <a:solidFill>
                  <a:schemeClr val="tx1"/>
                </a:solidFill>
                <a:ea typeface="仿宋" panose="02010609060101010101" charset="-122"/>
              </a:rPr>
              <a:t>，不能因为别人用过了就忽略，否则打印可能会失败。调平时不能急躁，要认真仔细，否则会影响后续整个打印过程。</a:t>
            </a:r>
            <a:endParaRPr lang="zh-CN" sz="2000" b="1">
              <a:solidFill>
                <a:schemeClr val="tx1"/>
              </a:solidFill>
              <a:ea typeface="仿宋" panose="02010609060101010101" charset="-122"/>
            </a:endParaRPr>
          </a:p>
          <a:p>
            <a:pPr indent="267970" fontAlgn="auto">
              <a:lnSpc>
                <a:spcPct val="150000"/>
              </a:lnSpc>
            </a:pPr>
            <a:r>
              <a:rPr lang="zh-CN" altLang="en-US" sz="2000" b="1">
                <a:solidFill>
                  <a:srgbClr val="C00000"/>
                </a:solidFill>
                <a:ea typeface="仿宋" panose="02010609060101010101" charset="-122"/>
              </a:rPr>
              <a:t>  这些细节告诉学生，细节决定成败，做事情要认真、严谨，要干一行、爱一行、钻一行，天下大事，必作于细。</a:t>
            </a:r>
            <a:endParaRPr lang="zh-CN" altLang="en-US" sz="2000" b="1">
              <a:solidFill>
                <a:srgbClr val="C00000"/>
              </a:solidFill>
              <a:ea typeface="仿宋" panose="02010609060101010101" charset="-122"/>
            </a:endParaRPr>
          </a:p>
        </p:txBody>
      </p:sp>
    </p:spTree>
  </p:cSld>
  <p:clrMapOvr>
    <a:masterClrMapping/>
  </p:clrMapOvr>
  <p:transition spd="slow" advTm="45724">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51485" y="1417320"/>
            <a:ext cx="8483600" cy="3476625"/>
          </a:xfrm>
          <a:prstGeom prst="rect">
            <a:avLst/>
          </a:prstGeom>
          <a:noFill/>
          <a:ln w="9525">
            <a:noFill/>
          </a:ln>
        </p:spPr>
        <p:txBody>
          <a:bodyPr wrap="square">
            <a:spAutoFit/>
          </a:bodyPr>
          <a:lstStyle/>
          <a:p>
            <a:pPr marL="342900" indent="-342900">
              <a:lnSpc>
                <a:spcPct val="140000"/>
              </a:lnSpc>
              <a:buFont typeface="Wingdings" panose="05000000000000000000" charset="0"/>
              <a:buChar char="Ø"/>
            </a:pPr>
            <a:r>
              <a:rPr lang="zh-CN" sz="2000" b="1">
                <a:solidFill>
                  <a:schemeClr val="accent1"/>
                </a:solidFill>
                <a:ea typeface="仿宋" panose="02010609060101010101" charset="-122"/>
              </a:rPr>
              <a:t>工训是训练加工制造技术，课程思政可以从</a:t>
            </a:r>
            <a:r>
              <a:rPr lang="zh-CN" sz="2000" b="1">
                <a:solidFill>
                  <a:srgbClr val="C00000"/>
                </a:solidFill>
                <a:ea typeface="仿宋" panose="02010609060101010101" charset="-122"/>
              </a:rPr>
              <a:t>中国制造</a:t>
            </a:r>
            <a:r>
              <a:rPr lang="zh-CN" sz="2000" b="1">
                <a:solidFill>
                  <a:schemeClr val="accent1"/>
                </a:solidFill>
                <a:ea typeface="仿宋" panose="02010609060101010101" charset="-122"/>
              </a:rPr>
              <a:t>入手，让学生了解中国制造的优势与劣势（与发达国家的差距），从优势汲取养分，激发学生的专业热情。从劣势中吸取教训，激发学生斗志、爱国情怀等</a:t>
            </a:r>
            <a:endParaRPr lang="zh-CN" sz="2000" b="1">
              <a:solidFill>
                <a:schemeClr val="accent1"/>
              </a:solidFill>
              <a:ea typeface="仿宋" panose="02010609060101010101" charset="-122"/>
            </a:endParaRPr>
          </a:p>
          <a:p>
            <a:pPr marL="342900" indent="-342900">
              <a:lnSpc>
                <a:spcPct val="140000"/>
              </a:lnSpc>
              <a:buFont typeface="Wingdings" panose="05000000000000000000" charset="0"/>
              <a:buChar char="Ø"/>
            </a:pPr>
            <a:r>
              <a:rPr lang="zh-CN" sz="2000" b="1">
                <a:solidFill>
                  <a:schemeClr val="accent1"/>
                </a:solidFill>
                <a:ea typeface="仿宋" panose="02010609060101010101" charset="-122"/>
              </a:rPr>
              <a:t>加工技术有很多</a:t>
            </a:r>
            <a:r>
              <a:rPr lang="zh-CN" sz="2000" b="1">
                <a:solidFill>
                  <a:srgbClr val="C00000"/>
                </a:solidFill>
                <a:ea typeface="仿宋" panose="02010609060101010101" charset="-122"/>
              </a:rPr>
              <a:t>名人事迹</a:t>
            </a:r>
            <a:r>
              <a:rPr lang="zh-CN" sz="2000" b="1">
                <a:solidFill>
                  <a:schemeClr val="accent1"/>
                </a:solidFill>
                <a:ea typeface="仿宋" panose="02010609060101010101" charset="-122"/>
              </a:rPr>
              <a:t>，通过故事讲述可以为学生指明专业发展方向，也为学生增强行业信心</a:t>
            </a:r>
            <a:r>
              <a:rPr lang="zh-CN" sz="2000" b="1">
                <a:solidFill>
                  <a:srgbClr val="C00000"/>
                </a:solidFill>
                <a:ea typeface="仿宋" panose="02010609060101010101" charset="-122"/>
              </a:rPr>
              <a:t>。例如：</a:t>
            </a:r>
            <a:r>
              <a:rPr lang="zh-CN" sz="2000" b="1">
                <a:solidFill>
                  <a:schemeClr val="accent1"/>
                </a:solidFill>
                <a:ea typeface="仿宋" panose="02010609060101010101" charset="-122"/>
              </a:rPr>
              <a:t>勇于挑战进口设备的典型</a:t>
            </a:r>
            <a:r>
              <a:rPr lang="zh-CN" sz="2000" b="1">
                <a:solidFill>
                  <a:srgbClr val="C00000"/>
                </a:solidFill>
                <a:ea typeface="仿宋" panose="02010609060101010101" charset="-122"/>
              </a:rPr>
              <a:t>王树军</a:t>
            </a:r>
            <a:r>
              <a:rPr lang="zh-CN" sz="2000" b="1">
                <a:solidFill>
                  <a:schemeClr val="accent1"/>
                </a:solidFill>
                <a:ea typeface="仿宋" panose="02010609060101010101" charset="-122"/>
              </a:rPr>
              <a:t>、填补了和谐机车车载设备理论上空白的</a:t>
            </a:r>
            <a:r>
              <a:rPr lang="zh-CN" sz="2000" b="1">
                <a:solidFill>
                  <a:srgbClr val="C00000"/>
                </a:solidFill>
                <a:ea typeface="仿宋" panose="02010609060101010101" charset="-122"/>
              </a:rPr>
              <a:t>王振平</a:t>
            </a:r>
            <a:r>
              <a:rPr lang="zh-CN" sz="2000" b="1">
                <a:solidFill>
                  <a:schemeClr val="accent1"/>
                </a:solidFill>
                <a:ea typeface="仿宋" panose="02010609060101010101" charset="-122"/>
              </a:rPr>
              <a:t>，从机修钳工成长为数控设备维修专家的“中国质量工匠”</a:t>
            </a:r>
            <a:r>
              <a:rPr lang="zh-CN" sz="2000" b="1">
                <a:solidFill>
                  <a:srgbClr val="C00000"/>
                </a:solidFill>
                <a:ea typeface="仿宋" panose="02010609060101010101" charset="-122"/>
              </a:rPr>
              <a:t>刘云清</a:t>
            </a:r>
            <a:endParaRPr lang="zh-CN" sz="2000" b="1">
              <a:solidFill>
                <a:schemeClr val="accent1"/>
              </a:solidFill>
              <a:ea typeface="仿宋" panose="02010609060101010101" charset="-122"/>
            </a:endParaRPr>
          </a:p>
          <a:p>
            <a:pPr indent="0">
              <a:lnSpc>
                <a:spcPct val="120000"/>
              </a:lnSpc>
              <a:buFont typeface="Wingdings" panose="05000000000000000000" charset="0"/>
              <a:buNone/>
            </a:pPr>
            <a:endParaRPr lang="zh-CN" altLang="en-US" sz="2000"/>
          </a:p>
        </p:txBody>
      </p:sp>
      <p:sp>
        <p:nvSpPr>
          <p:cNvPr id="2" name="文本框 1"/>
          <p:cNvSpPr txBox="1"/>
          <p:nvPr/>
        </p:nvSpPr>
        <p:spPr>
          <a:xfrm>
            <a:off x="429895" y="953770"/>
            <a:ext cx="7844790" cy="398780"/>
          </a:xfrm>
          <a:prstGeom prst="rect">
            <a:avLst/>
          </a:prstGeom>
          <a:noFill/>
        </p:spPr>
        <p:txBody>
          <a:bodyPr wrap="square" rtlCol="0" anchor="t">
            <a:spAutoFit/>
          </a:bodyPr>
          <a:lstStyle/>
          <a:p>
            <a:r>
              <a:rPr lang="zh-CN" sz="2000" b="1">
                <a:solidFill>
                  <a:srgbClr val="002060"/>
                </a:solidFill>
                <a:ea typeface="仿宋" panose="02010609060101010101" charset="-122"/>
                <a:sym typeface="+mn-ea"/>
              </a:rPr>
              <a:t>对于在工训课堂开设课程思政可以从以下方面进行思政元素挖掘：</a:t>
            </a:r>
            <a:endParaRPr lang="zh-CN" altLang="en-US" sz="2000" b="1">
              <a:solidFill>
                <a:srgbClr val="002060"/>
              </a:solidFill>
              <a:ea typeface="仿宋" panose="02010609060101010101" charset="-122"/>
              <a:sym typeface="+mn-ea"/>
            </a:endParaRPr>
          </a:p>
        </p:txBody>
      </p:sp>
    </p:spTree>
  </p:cSld>
  <p:clrMapOvr>
    <a:masterClrMapping/>
  </p:clrMapOvr>
  <p:transition spd="slow" advTm="80216">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00380" y="869315"/>
            <a:ext cx="8143240" cy="3969385"/>
          </a:xfrm>
          <a:prstGeom prst="rect">
            <a:avLst/>
          </a:prstGeom>
          <a:noFill/>
        </p:spPr>
        <p:txBody>
          <a:bodyPr wrap="square" rtlCol="0" anchor="t">
            <a:spAutoFit/>
          </a:bodyPr>
          <a:lstStyle/>
          <a:p>
            <a:pPr marL="342900" indent="-342900">
              <a:lnSpc>
                <a:spcPct val="140000"/>
              </a:lnSpc>
              <a:buFont typeface="Wingdings" panose="05000000000000000000" charset="0"/>
              <a:buChar char="Ø"/>
            </a:pPr>
            <a:r>
              <a:rPr lang="zh-CN" sz="2000" b="1">
                <a:solidFill>
                  <a:schemeClr val="tx1"/>
                </a:solidFill>
                <a:ea typeface="仿宋" panose="02010609060101010101" charset="-122"/>
                <a:sym typeface="+mn-ea"/>
              </a:rPr>
              <a:t>工训课程的小组作业可以</a:t>
            </a:r>
            <a:r>
              <a:rPr lang="zh-CN" sz="2000" b="1">
                <a:solidFill>
                  <a:srgbClr val="C00000"/>
                </a:solidFill>
                <a:ea typeface="仿宋" panose="02010609060101010101" charset="-122"/>
                <a:sym typeface="+mn-ea"/>
              </a:rPr>
              <a:t>设计一些有挑战性的训练或者需要团队配合才能完成的项目</a:t>
            </a:r>
            <a:r>
              <a:rPr lang="zh-CN" sz="2000" b="1">
                <a:solidFill>
                  <a:schemeClr val="tx1"/>
                </a:solidFill>
                <a:ea typeface="仿宋" panose="02010609060101010101" charset="-122"/>
                <a:sym typeface="+mn-ea"/>
              </a:rPr>
              <a:t>培养学生的团队协作能力和创新实践能力</a:t>
            </a:r>
            <a:endParaRPr lang="zh-CN" sz="2000" b="1">
              <a:solidFill>
                <a:schemeClr val="tx1"/>
              </a:solidFill>
              <a:ea typeface="仿宋" panose="02010609060101010101" charset="-122"/>
            </a:endParaRPr>
          </a:p>
          <a:p>
            <a:pPr marL="342900" indent="-342900">
              <a:lnSpc>
                <a:spcPct val="140000"/>
              </a:lnSpc>
              <a:buFont typeface="Wingdings" panose="05000000000000000000" charset="0"/>
              <a:buChar char="Ø"/>
            </a:pPr>
            <a:r>
              <a:rPr lang="zh-CN" sz="2000" b="1">
                <a:solidFill>
                  <a:schemeClr val="tx1"/>
                </a:solidFill>
                <a:ea typeface="仿宋" panose="02010609060101010101" charset="-122"/>
                <a:sym typeface="+mn-ea"/>
              </a:rPr>
              <a:t>工训课程有的工种很辛苦很累这是可以讲述相关工种的</a:t>
            </a:r>
            <a:r>
              <a:rPr lang="zh-CN" sz="2000" b="1">
                <a:solidFill>
                  <a:srgbClr val="C00000"/>
                </a:solidFill>
                <a:ea typeface="仿宋" panose="02010609060101010101" charset="-122"/>
                <a:sym typeface="+mn-ea"/>
              </a:rPr>
              <a:t>励志故事</a:t>
            </a:r>
            <a:r>
              <a:rPr lang="zh-CN" sz="2000" b="1">
                <a:solidFill>
                  <a:schemeClr val="tx1"/>
                </a:solidFill>
                <a:ea typeface="仿宋" panose="02010609060101010101" charset="-122"/>
                <a:sym typeface="+mn-ea"/>
              </a:rPr>
              <a:t>，激励学生培养学生吃苦耐劳精神，例如通过讲述中国</a:t>
            </a:r>
            <a:r>
              <a:rPr lang="zh-CN" sz="2000" b="1">
                <a:solidFill>
                  <a:srgbClr val="C00000"/>
                </a:solidFill>
                <a:ea typeface="仿宋" panose="02010609060101010101" charset="-122"/>
                <a:sym typeface="+mn-ea"/>
              </a:rPr>
              <a:t>冷挤压技术</a:t>
            </a:r>
            <a:r>
              <a:rPr lang="zh-CN" sz="2000" b="1">
                <a:solidFill>
                  <a:schemeClr val="tx1"/>
                </a:solidFill>
                <a:ea typeface="仿宋" panose="02010609060101010101" charset="-122"/>
                <a:sym typeface="+mn-ea"/>
              </a:rPr>
              <a:t>的鼻祖，中国工程院院士</a:t>
            </a:r>
            <a:r>
              <a:rPr lang="zh-CN" sz="2000" b="1">
                <a:solidFill>
                  <a:srgbClr val="C00000"/>
                </a:solidFill>
                <a:ea typeface="仿宋" panose="02010609060101010101" charset="-122"/>
                <a:sym typeface="+mn-ea"/>
              </a:rPr>
              <a:t>阮雪榆的故事让学生感知崇高的职业道德，以及勇攀科学高峰的科学精神、敬业精神、工匠精神</a:t>
            </a:r>
            <a:endParaRPr lang="zh-CN" sz="2000" b="1">
              <a:solidFill>
                <a:schemeClr val="tx1"/>
              </a:solidFill>
              <a:ea typeface="仿宋" panose="02010609060101010101" charset="-122"/>
              <a:sym typeface="+mn-ea"/>
            </a:endParaRPr>
          </a:p>
          <a:p>
            <a:pPr marL="342900" indent="-342900">
              <a:lnSpc>
                <a:spcPct val="140000"/>
              </a:lnSpc>
              <a:buFont typeface="Wingdings" panose="05000000000000000000" charset="0"/>
              <a:buChar char="Ø"/>
            </a:pPr>
            <a:r>
              <a:rPr lang="zh-CN" sz="2000" b="1">
                <a:solidFill>
                  <a:schemeClr val="tx1"/>
                </a:solidFill>
                <a:ea typeface="仿宋" panose="02010609060101010101" charset="-122"/>
                <a:sym typeface="+mn-ea"/>
              </a:rPr>
              <a:t>可以将自己的</a:t>
            </a:r>
            <a:r>
              <a:rPr lang="zh-CN" sz="2000" b="1">
                <a:solidFill>
                  <a:srgbClr val="C00000"/>
                </a:solidFill>
                <a:ea typeface="仿宋" panose="02010609060101010101" charset="-122"/>
                <a:sym typeface="+mn-ea"/>
              </a:rPr>
              <a:t>人生阅历、职业生涯</a:t>
            </a:r>
            <a:r>
              <a:rPr lang="zh-CN" sz="2000" b="1">
                <a:solidFill>
                  <a:schemeClr val="tx1"/>
                </a:solidFill>
                <a:ea typeface="仿宋" panose="02010609060101010101" charset="-122"/>
                <a:sym typeface="+mn-ea"/>
              </a:rPr>
              <a:t>融入教学，向学生传授人与人之间的道德准则和职业行为规范，</a:t>
            </a:r>
            <a:r>
              <a:rPr lang="zh-CN" sz="2000" b="1">
                <a:solidFill>
                  <a:srgbClr val="C00000"/>
                </a:solidFill>
                <a:ea typeface="仿宋" panose="02010609060101010101" charset="-122"/>
                <a:sym typeface="+mn-ea"/>
              </a:rPr>
              <a:t>提高学生职业道德能力和情商能力</a:t>
            </a:r>
            <a:r>
              <a:rPr lang="zh-CN" sz="2000" b="1">
                <a:solidFill>
                  <a:schemeClr val="tx1"/>
                </a:solidFill>
                <a:ea typeface="仿宋" panose="02010609060101010101" charset="-122"/>
                <a:sym typeface="+mn-ea"/>
              </a:rPr>
              <a:t>还有</a:t>
            </a:r>
            <a:r>
              <a:rPr lang="zh-CN" sz="2000" b="1">
                <a:solidFill>
                  <a:srgbClr val="C00000"/>
                </a:solidFill>
                <a:effectLst/>
                <a:ea typeface="仿宋" panose="02010609060101010101" charset="-122"/>
                <a:sym typeface="+mn-ea"/>
              </a:rPr>
              <a:t>工匠精神</a:t>
            </a:r>
            <a:r>
              <a:rPr lang="zh-CN" sz="2000" b="1">
                <a:solidFill>
                  <a:schemeClr val="tx1"/>
                </a:solidFill>
                <a:ea typeface="仿宋" panose="02010609060101010101" charset="-122"/>
                <a:sym typeface="+mn-ea"/>
              </a:rPr>
              <a:t>如95后全国人大代表邹彬，砌墙砌成人大代表</a:t>
            </a:r>
            <a:endParaRPr lang="zh-CN" sz="2000" b="1">
              <a:solidFill>
                <a:schemeClr val="tx1"/>
              </a:solidFill>
              <a:ea typeface="仿宋" panose="02010609060101010101" charset="-122"/>
              <a:sym typeface="+mn-ea"/>
            </a:endParaRPr>
          </a:p>
        </p:txBody>
      </p:sp>
      <p:sp>
        <p:nvSpPr>
          <p:cNvPr id="3" name="文本框 2"/>
          <p:cNvSpPr txBox="1"/>
          <p:nvPr/>
        </p:nvSpPr>
        <p:spPr>
          <a:xfrm>
            <a:off x="345440" y="372110"/>
            <a:ext cx="8082915" cy="398780"/>
          </a:xfrm>
          <a:prstGeom prst="rect">
            <a:avLst/>
          </a:prstGeom>
          <a:noFill/>
        </p:spPr>
        <p:txBody>
          <a:bodyPr wrap="square" rtlCol="0" anchor="t">
            <a:spAutoFit/>
          </a:bodyPr>
          <a:lstStyle/>
          <a:p>
            <a:r>
              <a:rPr lang="zh-CN" sz="2000" b="1">
                <a:solidFill>
                  <a:srgbClr val="002060"/>
                </a:solidFill>
                <a:ea typeface="仿宋" panose="02010609060101010101" charset="-122"/>
                <a:sym typeface="+mn-ea"/>
              </a:rPr>
              <a:t>对于在工训课堂开设课程思政可以从以下方面进行思政元素挖掘：</a:t>
            </a:r>
            <a:endParaRPr lang="zh-CN" altLang="en-US" sz="2000" b="1">
              <a:solidFill>
                <a:srgbClr val="002060"/>
              </a:solidFill>
              <a:ea typeface="仿宋" panose="02010609060101010101" charset="-122"/>
              <a:sym typeface="+mn-ea"/>
            </a:endParaRPr>
          </a:p>
        </p:txBody>
      </p:sp>
    </p:spTree>
  </p:cSld>
  <p:clrMapOvr>
    <a:masterClrMapping/>
  </p:clrMapOvr>
  <p:transition spd="slow" advTm="94583">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713105" y="2796540"/>
            <a:ext cx="7838440" cy="1630045"/>
          </a:xfrm>
          <a:prstGeom prst="rect">
            <a:avLst/>
          </a:prstGeom>
          <a:ln w="19050">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indent="304800"/>
            <a:r>
              <a:rPr lang="zh-CN" sz="2000" b="1">
                <a:solidFill>
                  <a:srgbClr val="C00000"/>
                </a:solidFill>
                <a:ea typeface="仿宋" panose="02010609060101010101" charset="-122"/>
              </a:rPr>
              <a:t>教育部</a:t>
            </a:r>
            <a:r>
              <a:rPr lang="zh-CN" sz="2000" b="1">
                <a:solidFill>
                  <a:schemeClr val="tx1"/>
                </a:solidFill>
                <a:ea typeface="仿宋" panose="02010609060101010101" charset="-122"/>
              </a:rPr>
              <a:t>在近期组织的国家精品在线开放课程和“金课”建设与评审过程中，</a:t>
            </a:r>
            <a:r>
              <a:rPr lang="zh-CN" sz="2000" b="1">
                <a:solidFill>
                  <a:srgbClr val="C00000"/>
                </a:solidFill>
                <a:ea typeface="仿宋" panose="02010609060101010101" charset="-122"/>
              </a:rPr>
              <a:t>对课程思政提出了明确的要求</a:t>
            </a:r>
            <a:r>
              <a:rPr lang="zh-CN" sz="2000" b="1">
                <a:solidFill>
                  <a:schemeClr val="tx1"/>
                </a:solidFill>
                <a:ea typeface="仿宋" panose="02010609060101010101" charset="-122"/>
              </a:rPr>
              <a:t>，各地各学校也相应地在教学成果奖、教学名师评选乃至教师日常教学档案袋中加入了对课程思政的要求。因此</a:t>
            </a:r>
            <a:r>
              <a:rPr lang="zh-CN" sz="2000" b="1">
                <a:solidFill>
                  <a:srgbClr val="C00000"/>
                </a:solidFill>
                <a:ea typeface="仿宋" panose="02010609060101010101" charset="-122"/>
              </a:rPr>
              <a:t>在理工科核心课中开展课程思政教育已经不是要不要做的问题，而是该如何做好的问题</a:t>
            </a:r>
            <a:r>
              <a:rPr lang="zh-CN" sz="2000" b="1">
                <a:solidFill>
                  <a:schemeClr val="tx1"/>
                </a:solidFill>
                <a:ea typeface="仿宋" panose="02010609060101010101" charset="-122"/>
              </a:rPr>
              <a:t>。</a:t>
            </a:r>
            <a:endParaRPr lang="zh-CN" altLang="en-US" sz="2000" b="1">
              <a:solidFill>
                <a:schemeClr val="tx1"/>
              </a:solidFill>
              <a:ea typeface="仿宋" panose="02010609060101010101" charset="-122"/>
            </a:endParaRPr>
          </a:p>
        </p:txBody>
      </p:sp>
      <p:sp>
        <p:nvSpPr>
          <p:cNvPr id="5" name="圆角矩形 4"/>
          <p:cNvSpPr/>
          <p:nvPr/>
        </p:nvSpPr>
        <p:spPr>
          <a:xfrm>
            <a:off x="203200" y="171450"/>
            <a:ext cx="1335405" cy="55753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t>引言</a:t>
            </a:r>
            <a:endParaRPr lang="zh-CN" altLang="en-US" sz="2800" b="1"/>
          </a:p>
        </p:txBody>
      </p:sp>
      <p:sp>
        <p:nvSpPr>
          <p:cNvPr id="6" name="文本框 5"/>
          <p:cNvSpPr txBox="1"/>
          <p:nvPr/>
        </p:nvSpPr>
        <p:spPr>
          <a:xfrm>
            <a:off x="713105" y="1141730"/>
            <a:ext cx="7838440" cy="1373505"/>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t">
            <a:spAutoFit/>
          </a:bodyPr>
          <a:lstStyle/>
          <a:p>
            <a:pPr algn="l" fontAlgn="auto">
              <a:lnSpc>
                <a:spcPts val="2000"/>
              </a:lnSpc>
            </a:pPr>
            <a:r>
              <a:rPr lang="en-US" altLang="zh-CN" sz="2000">
                <a:solidFill>
                  <a:srgbClr val="333333"/>
                </a:solidFill>
                <a:ea typeface="仿宋" panose="02010609060101010101" charset="-122"/>
                <a:sym typeface="+mn-ea"/>
              </a:rPr>
              <a:t>   </a:t>
            </a:r>
            <a:r>
              <a:rPr lang="zh-CN" sz="2000" b="1">
                <a:solidFill>
                  <a:srgbClr val="333333"/>
                </a:solidFill>
                <a:ea typeface="仿宋" panose="02010609060101010101" charset="-122"/>
                <a:sym typeface="+mn-ea"/>
              </a:rPr>
              <a:t>2016年12月，习近平总书记在</a:t>
            </a:r>
            <a:r>
              <a:rPr lang="zh-CN" sz="2000" b="1">
                <a:solidFill>
                  <a:srgbClr val="C00000"/>
                </a:solidFill>
                <a:ea typeface="仿宋" panose="02010609060101010101" charset="-122"/>
                <a:sym typeface="+mn-ea"/>
              </a:rPr>
              <a:t>全国高校思想政治工作会议</a:t>
            </a:r>
            <a:r>
              <a:rPr lang="zh-CN" sz="2000" b="1">
                <a:solidFill>
                  <a:srgbClr val="333333"/>
                </a:solidFill>
                <a:ea typeface="仿宋" panose="02010609060101010101" charset="-122"/>
                <a:sym typeface="+mn-ea"/>
              </a:rPr>
              <a:t>中指出，</a:t>
            </a:r>
            <a:r>
              <a:rPr lang="zh-CN" sz="2000" b="1">
                <a:solidFill>
                  <a:srgbClr val="C00000"/>
                </a:solidFill>
                <a:ea typeface="仿宋" panose="02010609060101010101" charset="-122"/>
                <a:sym typeface="+mn-ea"/>
              </a:rPr>
              <a:t>思想政治理论课</a:t>
            </a:r>
            <a:r>
              <a:rPr lang="zh-CN" sz="2000" b="1">
                <a:solidFill>
                  <a:srgbClr val="333333"/>
                </a:solidFill>
                <a:ea typeface="仿宋" panose="02010609060101010101" charset="-122"/>
                <a:sym typeface="+mn-ea"/>
              </a:rPr>
              <a:t>要坚持在改进中加强，提升思想政治教育亲和力和针对性，满足学生成长发展需求和期待，</a:t>
            </a:r>
            <a:r>
              <a:rPr lang="zh-CN" sz="2000" b="1">
                <a:solidFill>
                  <a:srgbClr val="C00000"/>
                </a:solidFill>
                <a:ea typeface="仿宋" panose="02010609060101010101" charset="-122"/>
                <a:sym typeface="+mn-ea"/>
              </a:rPr>
              <a:t>其他各门课都要守好一段渠、种好责任田，使各类课程与思想政治理论课同向同行，形成协同效应</a:t>
            </a:r>
            <a:r>
              <a:rPr lang="zh-CN" sz="2000" b="1">
                <a:solidFill>
                  <a:srgbClr val="333333"/>
                </a:solidFill>
                <a:ea typeface="仿宋" panose="02010609060101010101" charset="-122"/>
                <a:sym typeface="+mn-ea"/>
              </a:rPr>
              <a:t>。课程思政的理念日渐得到重视。</a:t>
            </a:r>
            <a:endParaRPr lang="zh-CN" altLang="en-US" sz="2000" b="1">
              <a:solidFill>
                <a:srgbClr val="333333"/>
              </a:solidFill>
              <a:ea typeface="仿宋"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2059">
        <p:random/>
      </p:transition>
    </mc:Choice>
    <mc:Fallback>
      <p:transition spd="slow" advClick="0" advTm="2059">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矩形 35"/>
          <p:cNvSpPr/>
          <p:nvPr>
            <p:custDataLst>
              <p:tags r:id="rId1"/>
            </p:custDataLst>
          </p:nvPr>
        </p:nvSpPr>
        <p:spPr>
          <a:xfrm>
            <a:off x="3478631" y="2819078"/>
            <a:ext cx="2147887" cy="452438"/>
          </a:xfrm>
          <a:prstGeom prst="rect">
            <a:avLst/>
          </a:prstGeom>
          <a:noFill/>
          <a:ln w="12700" cap="flat" cmpd="sng" algn="ctr">
            <a:noFill/>
            <a:prstDash val="solid"/>
            <a:miter lim="800000"/>
          </a:ln>
          <a:effectLst/>
        </p:spPr>
        <p:txBody>
          <a:bodyPr lIns="0" tIns="0" rIns="0" bIns="0" anchor="ctr"/>
          <a:lstStyle/>
          <a:p>
            <a:pPr marL="0" marR="0" lvl="0" indent="0" algn="ctr" defTabSz="913765" eaLnBrk="1" fontAlgn="auto" latinLnBrk="0" hangingPunct="1">
              <a:lnSpc>
                <a:spcPct val="130000"/>
              </a:lnSpc>
              <a:spcBef>
                <a:spcPts val="0"/>
              </a:spcBef>
              <a:spcAft>
                <a:spcPts val="0"/>
              </a:spcAft>
              <a:buClrTx/>
              <a:buSzTx/>
              <a:buFontTx/>
              <a:buNone/>
              <a:defRPr/>
            </a:pPr>
            <a:r>
              <a:rPr lang="zh-CN" altLang="en-US" sz="1400" kern="0" dirty="0">
                <a:solidFill>
                  <a:prstClr val="white">
                    <a:lumMod val="50000"/>
                  </a:prstClr>
                </a:solidFill>
                <a:latin typeface="微软雅黑" panose="020B0503020204020204" pitchFamily="34" charset="-122"/>
                <a:ea typeface="微软雅黑" panose="020B0503020204020204" pitchFamily="34" charset="-122"/>
              </a:rPr>
              <a:t>汇报人</a:t>
            </a:r>
            <a:r>
              <a:rPr kumimoji="0" lang="zh-CN" altLang="en-US" sz="1400" i="0" u="none" strike="noStrike" kern="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rPr>
              <a:t>：崔二娟</a:t>
            </a:r>
            <a:endParaRPr kumimoji="0" lang="en-US" altLang="zh-CN" sz="1400" i="0" u="none" strike="noStrike" kern="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endParaRPr>
          </a:p>
        </p:txBody>
      </p:sp>
      <p:sp>
        <p:nvSpPr>
          <p:cNvPr id="37" name="矩形 36"/>
          <p:cNvSpPr/>
          <p:nvPr>
            <p:custDataLst>
              <p:tags r:id="rId2"/>
            </p:custDataLst>
          </p:nvPr>
        </p:nvSpPr>
        <p:spPr>
          <a:xfrm>
            <a:off x="2973804" y="3202315"/>
            <a:ext cx="3157538" cy="335596"/>
          </a:xfrm>
          <a:prstGeom prst="rect">
            <a:avLst/>
          </a:prstGeom>
          <a:noFill/>
          <a:ln w="12700" cap="flat" cmpd="sng" algn="ctr">
            <a:noFill/>
            <a:prstDash val="solid"/>
            <a:miter lim="800000"/>
          </a:ln>
          <a:effectLst/>
        </p:spPr>
        <p:txBody>
          <a:bodyPr lIns="0" tIns="0" rIns="0" bIns="0" anchor="ctr"/>
          <a:lstStyle/>
          <a:p>
            <a:pPr marL="0" marR="0" lvl="0" indent="0" algn="ctr" defTabSz="913765" eaLnBrk="1" fontAlgn="auto" latinLnBrk="0" hangingPunct="1">
              <a:lnSpc>
                <a:spcPct val="130000"/>
              </a:lnSpc>
              <a:spcBef>
                <a:spcPts val="0"/>
              </a:spcBef>
              <a:spcAft>
                <a:spcPts val="0"/>
              </a:spcAft>
              <a:buClrTx/>
              <a:buSzTx/>
              <a:buFontTx/>
              <a:buNone/>
              <a:defRPr/>
            </a:pPr>
            <a:r>
              <a:rPr kumimoji="0" lang="zh-CN" altLang="en-US" sz="1600" i="0" u="none" strike="noStrike" kern="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rPr>
              <a:t>工程训练中心</a:t>
            </a:r>
            <a:endParaRPr kumimoji="0" lang="zh-CN" altLang="en-US" sz="1600" i="0" u="none" strike="noStrike" kern="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endParaRPr>
          </a:p>
        </p:txBody>
      </p:sp>
      <p:grpSp>
        <p:nvGrpSpPr>
          <p:cNvPr id="38" name="组合 37"/>
          <p:cNvGrpSpPr/>
          <p:nvPr/>
        </p:nvGrpSpPr>
        <p:grpSpPr>
          <a:xfrm>
            <a:off x="2152954" y="3064031"/>
            <a:ext cx="1641701" cy="45719"/>
            <a:chOff x="3060700" y="4724400"/>
            <a:chExt cx="5955507" cy="31432"/>
          </a:xfrm>
        </p:grpSpPr>
        <p:cxnSp>
          <p:nvCxnSpPr>
            <p:cNvPr id="39" name="直接连接符 38"/>
            <p:cNvCxnSpPr/>
            <p:nvPr/>
          </p:nvCxnSpPr>
          <p:spPr>
            <a:xfrm>
              <a:off x="3060700" y="4724400"/>
              <a:ext cx="5955507" cy="0"/>
            </a:xfrm>
            <a:prstGeom prst="line">
              <a:avLst/>
            </a:prstGeom>
            <a:noFill/>
            <a:ln w="28575" cap="flat" cmpd="sng" algn="ctr">
              <a:solidFill>
                <a:sysClr val="window" lastClr="FFFFFF">
                  <a:lumMod val="75000"/>
                </a:sysClr>
              </a:solidFill>
              <a:prstDash val="solid"/>
              <a:miter lim="800000"/>
            </a:ln>
            <a:effectLst/>
          </p:spPr>
        </p:cxnSp>
        <p:cxnSp>
          <p:nvCxnSpPr>
            <p:cNvPr id="40" name="直接连接符 39"/>
            <p:cNvCxnSpPr/>
            <p:nvPr/>
          </p:nvCxnSpPr>
          <p:spPr>
            <a:xfrm>
              <a:off x="3060700" y="4755832"/>
              <a:ext cx="5955507" cy="0"/>
            </a:xfrm>
            <a:prstGeom prst="line">
              <a:avLst/>
            </a:prstGeom>
            <a:noFill/>
            <a:ln w="28575" cap="flat" cmpd="sng" algn="ctr">
              <a:solidFill>
                <a:sysClr val="window" lastClr="FFFFFF"/>
              </a:solidFill>
              <a:prstDash val="solid"/>
              <a:miter lim="800000"/>
            </a:ln>
            <a:effectLst/>
          </p:spPr>
        </p:cxnSp>
      </p:grpSp>
      <p:grpSp>
        <p:nvGrpSpPr>
          <p:cNvPr id="41" name="组合 40"/>
          <p:cNvGrpSpPr/>
          <p:nvPr/>
        </p:nvGrpSpPr>
        <p:grpSpPr>
          <a:xfrm>
            <a:off x="5310492" y="3045298"/>
            <a:ext cx="1641701" cy="45719"/>
            <a:chOff x="3060700" y="4724400"/>
            <a:chExt cx="5955507" cy="31432"/>
          </a:xfrm>
        </p:grpSpPr>
        <p:cxnSp>
          <p:nvCxnSpPr>
            <p:cNvPr id="42" name="直接连接符 41"/>
            <p:cNvCxnSpPr/>
            <p:nvPr/>
          </p:nvCxnSpPr>
          <p:spPr>
            <a:xfrm>
              <a:off x="3060700" y="4724400"/>
              <a:ext cx="5955507" cy="0"/>
            </a:xfrm>
            <a:prstGeom prst="line">
              <a:avLst/>
            </a:prstGeom>
            <a:noFill/>
            <a:ln w="28575" cap="flat" cmpd="sng" algn="ctr">
              <a:solidFill>
                <a:sysClr val="window" lastClr="FFFFFF">
                  <a:lumMod val="75000"/>
                </a:sysClr>
              </a:solidFill>
              <a:prstDash val="solid"/>
              <a:miter lim="800000"/>
            </a:ln>
            <a:effectLst/>
          </p:spPr>
        </p:cxnSp>
        <p:cxnSp>
          <p:nvCxnSpPr>
            <p:cNvPr id="43" name="直接连接符 42"/>
            <p:cNvCxnSpPr/>
            <p:nvPr/>
          </p:nvCxnSpPr>
          <p:spPr>
            <a:xfrm>
              <a:off x="3060700" y="4755832"/>
              <a:ext cx="5955507" cy="0"/>
            </a:xfrm>
            <a:prstGeom prst="line">
              <a:avLst/>
            </a:prstGeom>
            <a:noFill/>
            <a:ln w="28575" cap="flat" cmpd="sng" algn="ctr">
              <a:solidFill>
                <a:sysClr val="window" lastClr="FFFFFF"/>
              </a:solidFill>
              <a:prstDash val="solid"/>
              <a:miter lim="800000"/>
            </a:ln>
            <a:effectLst/>
          </p:spPr>
        </p:cxnSp>
      </p:grpSp>
      <p:sp>
        <p:nvSpPr>
          <p:cNvPr id="44" name="矩形 43"/>
          <p:cNvSpPr/>
          <p:nvPr>
            <p:custDataLst>
              <p:tags r:id="rId3"/>
            </p:custDataLst>
          </p:nvPr>
        </p:nvSpPr>
        <p:spPr>
          <a:xfrm>
            <a:off x="2975004" y="3579077"/>
            <a:ext cx="3157538" cy="335596"/>
          </a:xfrm>
          <a:prstGeom prst="rect">
            <a:avLst/>
          </a:prstGeom>
          <a:noFill/>
          <a:ln w="12700" cap="flat" cmpd="sng" algn="ctr">
            <a:noFill/>
            <a:prstDash val="solid"/>
            <a:miter lim="800000"/>
          </a:ln>
          <a:effectLst/>
        </p:spPr>
        <p:txBody>
          <a:bodyPr lIns="0" tIns="0" rIns="0" bIns="0" anchor="ctr"/>
          <a:lstStyle/>
          <a:p>
            <a:pPr marL="0" marR="0" lvl="0" indent="0" algn="ctr" defTabSz="913765" eaLnBrk="1" fontAlgn="auto" latinLnBrk="0" hangingPunct="1">
              <a:lnSpc>
                <a:spcPct val="130000"/>
              </a:lnSpc>
              <a:spcBef>
                <a:spcPts val="0"/>
              </a:spcBef>
              <a:spcAft>
                <a:spcPts val="0"/>
              </a:spcAft>
              <a:buClrTx/>
              <a:buSzTx/>
              <a:buFontTx/>
              <a:buNone/>
              <a:defRPr/>
            </a:pPr>
            <a:r>
              <a:rPr kumimoji="0" lang="en-US" altLang="zh-CN" sz="1600" i="0" u="none" strike="noStrike" kern="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rPr>
              <a:t>2020-05-27</a:t>
            </a:r>
            <a:endParaRPr kumimoji="0" lang="en-US" altLang="zh-CN" sz="1600" i="0" u="none" strike="noStrike" kern="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endParaRPr>
          </a:p>
        </p:txBody>
      </p:sp>
      <p:grpSp>
        <p:nvGrpSpPr>
          <p:cNvPr id="58" name="组合 57"/>
          <p:cNvGrpSpPr/>
          <p:nvPr/>
        </p:nvGrpSpPr>
        <p:grpSpPr>
          <a:xfrm>
            <a:off x="3523157" y="1460563"/>
            <a:ext cx="1995666" cy="879874"/>
            <a:chOff x="6773864" y="2460169"/>
            <a:chExt cx="4042249" cy="792000"/>
          </a:xfrm>
        </p:grpSpPr>
        <p:sp>
          <p:nvSpPr>
            <p:cNvPr id="59" name="圆角矩形 58"/>
            <p:cNvSpPr/>
            <p:nvPr/>
          </p:nvSpPr>
          <p:spPr>
            <a:xfrm>
              <a:off x="6874356" y="2460169"/>
              <a:ext cx="3941757" cy="792000"/>
            </a:xfrm>
            <a:prstGeom prst="roundRect">
              <a:avLst/>
            </a:prstGeom>
            <a:solidFill>
              <a:srgbClr val="063D54"/>
            </a:solidFill>
            <a:ln w="25400">
              <a:solidFill>
                <a:schemeClr val="accent1"/>
              </a:soli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pPr marL="0" marR="0" lvl="0" indent="0" defTabSz="913765"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prstClr val="black"/>
                </a:solidFill>
                <a:effectLst/>
                <a:uLnTx/>
                <a:uFillTx/>
                <a:latin typeface="Agency FB" panose="020B0503020202020204"/>
                <a:ea typeface="造字工房悦黑（非商用）常规体"/>
              </a:endParaRPr>
            </a:p>
          </p:txBody>
        </p:sp>
        <p:sp>
          <p:nvSpPr>
            <p:cNvPr id="60" name="文本框 32"/>
            <p:cNvSpPr txBox="1"/>
            <p:nvPr/>
          </p:nvSpPr>
          <p:spPr>
            <a:xfrm>
              <a:off x="6773864" y="2462665"/>
              <a:ext cx="1201278" cy="70788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4000" b="0" i="0" u="none" strike="noStrike" kern="0" cap="none" spc="0" normalizeH="0" baseline="0" noProof="0" dirty="0">
                <a:ln>
                  <a:noFill/>
                </a:ln>
                <a:solidFill>
                  <a:sysClr val="window" lastClr="FFFFFF"/>
                </a:solidFill>
                <a:effectLst/>
                <a:uLnTx/>
                <a:uFillTx/>
                <a:latin typeface="Impact" panose="020B0806030902050204" pitchFamily="34" charset="0"/>
                <a:ea typeface="造字工房悦黑（非商用）常规体"/>
              </a:endParaRPr>
            </a:p>
          </p:txBody>
        </p:sp>
        <p:sp>
          <p:nvSpPr>
            <p:cNvPr id="61" name="文本框 33"/>
            <p:cNvSpPr txBox="1"/>
            <p:nvPr/>
          </p:nvSpPr>
          <p:spPr>
            <a:xfrm>
              <a:off x="7257903" y="2620685"/>
              <a:ext cx="3375869" cy="47096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dirty="0">
                  <a:ln>
                    <a:noFill/>
                  </a:ln>
                  <a:solidFill>
                    <a:sysClr val="window" lastClr="FFFFFF"/>
                  </a:solidFill>
                  <a:effectLst/>
                  <a:uLnTx/>
                  <a:uFillTx/>
                  <a:latin typeface="+mn-ea"/>
                </a:rPr>
                <a:t>谢谢欣赏</a:t>
              </a:r>
              <a:endParaRPr kumimoji="0" lang="zh-CN" altLang="en-US" sz="2800" b="0" i="0" u="none" strike="noStrike" kern="0" cap="none" spc="0" normalizeH="0" baseline="0" noProof="0" dirty="0">
                <a:ln>
                  <a:noFill/>
                </a:ln>
                <a:solidFill>
                  <a:sysClr val="window" lastClr="FFFFFF"/>
                </a:solidFill>
                <a:effectLst/>
                <a:uLnTx/>
                <a:uFillTx/>
                <a:latin typeface="+mn-ea"/>
              </a:endParaRPr>
            </a:p>
          </p:txBody>
        </p:sp>
      </p:grpSp>
    </p:spTree>
  </p:cSld>
  <p:clrMapOvr>
    <a:masterClrMapping/>
  </p:clrMapOvr>
  <mc:AlternateContent xmlns:mc="http://schemas.openxmlformats.org/markup-compatibility/2006">
    <mc:Choice xmlns:p14="http://schemas.microsoft.com/office/powerpoint/2010/main" Requires="p14">
      <p:transition spd="slow" p14:dur="1400" advTm="0">
        <p14:ripple/>
      </p:transition>
    </mc:Choice>
    <mc:Fallback>
      <p:transition spd="slow"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PA_MH_Others_1"/>
          <p:cNvSpPr/>
          <p:nvPr>
            <p:custDataLst>
              <p:tags r:id="rId1"/>
            </p:custDataLst>
          </p:nvPr>
        </p:nvSpPr>
        <p:spPr>
          <a:xfrm rot="16200000">
            <a:off x="-716326" y="2379975"/>
            <a:ext cx="2595056" cy="450659"/>
          </a:xfrm>
          <a:prstGeom prst="rect">
            <a:avLst/>
          </a:prstGeom>
        </p:spPr>
        <p:txBody>
          <a:bodyPr wrap="none" anchor="ctr" anchorCtr="0">
            <a:noAutofit/>
          </a:bodyPr>
          <a:lstStyle/>
          <a:p>
            <a:pPr algn="ctr">
              <a:defRPr/>
            </a:pPr>
            <a:r>
              <a:rPr lang="en-US" altLang="zh-CN" sz="2400" spc="375" dirty="0">
                <a:solidFill>
                  <a:srgbClr val="FFFFFF">
                    <a:lumMod val="65000"/>
                  </a:srgbClr>
                </a:solidFill>
                <a:latin typeface="Times New Roman" panose="02020603050405020304" pitchFamily="18" charset="0"/>
                <a:ea typeface="华文中宋" panose="02010600040101010101" pitchFamily="2" charset="-122"/>
                <a:cs typeface="Times New Roman" panose="02020603050405020304" pitchFamily="18" charset="0"/>
              </a:rPr>
              <a:t>CONTENTS</a:t>
            </a:r>
            <a:endParaRPr lang="zh-CN" altLang="en-US" sz="2400" spc="375" dirty="0">
              <a:solidFill>
                <a:srgbClr val="FFFFFF">
                  <a:lumMod val="65000"/>
                </a:srgbClr>
              </a:solidFill>
              <a:latin typeface="Times New Roman" panose="02020603050405020304" pitchFamily="18" charset="0"/>
              <a:ea typeface="华文中宋" panose="02010600040101010101" pitchFamily="2" charset="-122"/>
              <a:cs typeface="Times New Roman" panose="02020603050405020304" pitchFamily="18" charset="0"/>
            </a:endParaRPr>
          </a:p>
        </p:txBody>
      </p:sp>
      <p:sp>
        <p:nvSpPr>
          <p:cNvPr id="19" name="PA_MH_Others_2"/>
          <p:cNvSpPr txBox="1">
            <a:spLocks noChangeArrowheads="1"/>
          </p:cNvSpPr>
          <p:nvPr>
            <p:custDataLst>
              <p:tags r:id="rId2"/>
            </p:custDataLst>
          </p:nvPr>
        </p:nvSpPr>
        <p:spPr bwMode="auto">
          <a:xfrm>
            <a:off x="810466" y="2110992"/>
            <a:ext cx="417909" cy="900247"/>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4500" b="1" dirty="0">
                <a:solidFill>
                  <a:srgbClr val="063D54"/>
                </a:solidFill>
                <a:latin typeface="华文细黑" panose="02010600040101010101" pitchFamily="2" charset="-122"/>
                <a:ea typeface="华文细黑" panose="02010600040101010101" pitchFamily="2" charset="-122"/>
              </a:rPr>
              <a:t>目录</a:t>
            </a:r>
            <a:endParaRPr lang="zh-CN" altLang="en-US" sz="4500" b="1" dirty="0">
              <a:solidFill>
                <a:srgbClr val="063D54"/>
              </a:solidFill>
              <a:latin typeface="华文细黑" panose="02010600040101010101" pitchFamily="2" charset="-122"/>
              <a:ea typeface="华文细黑" panose="02010600040101010101" pitchFamily="2" charset="-122"/>
            </a:endParaRPr>
          </a:p>
        </p:txBody>
      </p:sp>
      <p:grpSp>
        <p:nvGrpSpPr>
          <p:cNvPr id="5" name="组合 4"/>
          <p:cNvGrpSpPr/>
          <p:nvPr/>
        </p:nvGrpSpPr>
        <p:grpSpPr>
          <a:xfrm>
            <a:off x="2583815" y="1544955"/>
            <a:ext cx="600075" cy="577850"/>
            <a:chOff x="4204065" y="1492324"/>
            <a:chExt cx="400445" cy="401556"/>
          </a:xfrm>
          <a:solidFill>
            <a:srgbClr val="002060"/>
          </a:solidFill>
        </p:grpSpPr>
        <p:sp>
          <p:nvSpPr>
            <p:cNvPr id="4" name="椭圆 3"/>
            <p:cNvSpPr/>
            <p:nvPr/>
          </p:nvSpPr>
          <p:spPr>
            <a:xfrm>
              <a:off x="4204065" y="1503307"/>
              <a:ext cx="390573" cy="390573"/>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latin typeface="Times New Roman" panose="02020603050405020304" pitchFamily="18" charset="0"/>
                <a:cs typeface="Times New Roman" panose="02020603050405020304" pitchFamily="18" charset="0"/>
              </a:endParaRPr>
            </a:p>
          </p:txBody>
        </p:sp>
        <p:sp>
          <p:nvSpPr>
            <p:cNvPr id="3" name="PA_MH_Number_1">
              <a:hlinkClick r:id="rId3" action="ppaction://hlinksldjump"/>
            </p:cNvPr>
            <p:cNvSpPr/>
            <p:nvPr>
              <p:custDataLst>
                <p:tags r:id="rId4"/>
              </p:custDataLst>
            </p:nvPr>
          </p:nvSpPr>
          <p:spPr>
            <a:xfrm>
              <a:off x="4204065" y="1492324"/>
              <a:ext cx="400445" cy="384163"/>
            </a:xfrm>
            <a:custGeom>
              <a:avLst/>
              <a:gdLst>
                <a:gd name="connsiteX0" fmla="*/ 0 w 640080"/>
                <a:gd name="connsiteY0" fmla="*/ 0 h 662940"/>
                <a:gd name="connsiteX1" fmla="*/ 0 w 640080"/>
                <a:gd name="connsiteY1" fmla="*/ 502920 h 662940"/>
                <a:gd name="connsiteX2" fmla="*/ 640080 w 640080"/>
                <a:gd name="connsiteY2" fmla="*/ 662940 h 662940"/>
                <a:gd name="connsiteX3" fmla="*/ 640080 w 640080"/>
                <a:gd name="connsiteY3" fmla="*/ 160020 h 662940"/>
                <a:gd name="connsiteX4" fmla="*/ 0 w 640080"/>
                <a:gd name="connsiteY4" fmla="*/ 0 h 662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662940">
                  <a:moveTo>
                    <a:pt x="0" y="0"/>
                  </a:moveTo>
                  <a:lnTo>
                    <a:pt x="0" y="502920"/>
                  </a:lnTo>
                  <a:lnTo>
                    <a:pt x="640080" y="662940"/>
                  </a:lnTo>
                  <a:lnTo>
                    <a:pt x="640080" y="160020"/>
                  </a:lnTo>
                  <a:lnTo>
                    <a:pt x="0" y="0"/>
                  </a:lnTo>
                  <a:close/>
                </a:path>
              </a:pathLst>
            </a:cu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rgbClr val="FFFFFF"/>
                  </a:solidFill>
                  <a:latin typeface="Times New Roman" panose="02020603050405020304" pitchFamily="18" charset="0"/>
                  <a:ea typeface="Arial Unicode MS" panose="020B0604020202020204" pitchFamily="34" charset="-122"/>
                  <a:cs typeface="Times New Roman" panose="02020603050405020304" pitchFamily="18" charset="0"/>
                </a:rPr>
                <a:t>01</a:t>
              </a:r>
              <a:endParaRPr lang="zh-CN" altLang="en-US" sz="2000" b="1" dirty="0">
                <a:solidFill>
                  <a:srgbClr val="FFFFFF"/>
                </a:solidFill>
                <a:latin typeface="Times New Roman" panose="02020603050405020304" pitchFamily="18" charset="0"/>
                <a:ea typeface="Arial Unicode MS" panose="020B0604020202020204" pitchFamily="34" charset="-122"/>
                <a:cs typeface="Times New Roman" panose="02020603050405020304" pitchFamily="18" charset="0"/>
              </a:endParaRPr>
            </a:p>
          </p:txBody>
        </p:sp>
      </p:grpSp>
      <p:sp>
        <p:nvSpPr>
          <p:cNvPr id="7" name="圆角矩形 6"/>
          <p:cNvSpPr/>
          <p:nvPr/>
        </p:nvSpPr>
        <p:spPr>
          <a:xfrm>
            <a:off x="3367405" y="1626870"/>
            <a:ext cx="3665220" cy="48577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2400" b="1">
                <a:solidFill>
                  <a:schemeClr val="accent1">
                    <a:lumMod val="50000"/>
                  </a:schemeClr>
                </a:solidFill>
                <a:sym typeface="+mn-ea"/>
              </a:rPr>
              <a:t>什么是课程思政</a:t>
            </a:r>
            <a:endParaRPr lang="zh-CN" altLang="en-US" sz="2400" b="1">
              <a:solidFill>
                <a:schemeClr val="accent1">
                  <a:lumMod val="50000"/>
                </a:schemeClr>
              </a:solidFill>
              <a:sym typeface="+mn-ea"/>
            </a:endParaRPr>
          </a:p>
        </p:txBody>
      </p:sp>
      <p:grpSp>
        <p:nvGrpSpPr>
          <p:cNvPr id="8" name="组合 7"/>
          <p:cNvGrpSpPr/>
          <p:nvPr/>
        </p:nvGrpSpPr>
        <p:grpSpPr>
          <a:xfrm>
            <a:off x="2583815" y="2254885"/>
            <a:ext cx="600075" cy="577850"/>
            <a:chOff x="4204065" y="1492324"/>
            <a:chExt cx="400445" cy="401556"/>
          </a:xfrm>
          <a:solidFill>
            <a:srgbClr val="002060"/>
          </a:solidFill>
        </p:grpSpPr>
        <p:sp>
          <p:nvSpPr>
            <p:cNvPr id="10" name="椭圆 9"/>
            <p:cNvSpPr/>
            <p:nvPr/>
          </p:nvSpPr>
          <p:spPr>
            <a:xfrm>
              <a:off x="4204065" y="1503307"/>
              <a:ext cx="390573" cy="390573"/>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latin typeface="Times New Roman" panose="02020603050405020304" pitchFamily="18" charset="0"/>
                <a:cs typeface="Times New Roman" panose="02020603050405020304" pitchFamily="18" charset="0"/>
              </a:endParaRPr>
            </a:p>
          </p:txBody>
        </p:sp>
        <p:sp>
          <p:nvSpPr>
            <p:cNvPr id="11" name="PA_MH_Number_1">
              <a:hlinkClick r:id="rId3" action="ppaction://hlinksldjump"/>
            </p:cNvPr>
            <p:cNvSpPr/>
            <p:nvPr>
              <p:custDataLst>
                <p:tags r:id="rId5"/>
              </p:custDataLst>
            </p:nvPr>
          </p:nvSpPr>
          <p:spPr>
            <a:xfrm>
              <a:off x="4204065" y="1492324"/>
              <a:ext cx="400445" cy="384163"/>
            </a:xfrm>
            <a:custGeom>
              <a:avLst/>
              <a:gdLst>
                <a:gd name="connsiteX0" fmla="*/ 0 w 640080"/>
                <a:gd name="connsiteY0" fmla="*/ 0 h 662940"/>
                <a:gd name="connsiteX1" fmla="*/ 0 w 640080"/>
                <a:gd name="connsiteY1" fmla="*/ 502920 h 662940"/>
                <a:gd name="connsiteX2" fmla="*/ 640080 w 640080"/>
                <a:gd name="connsiteY2" fmla="*/ 662940 h 662940"/>
                <a:gd name="connsiteX3" fmla="*/ 640080 w 640080"/>
                <a:gd name="connsiteY3" fmla="*/ 160020 h 662940"/>
                <a:gd name="connsiteX4" fmla="*/ 0 w 640080"/>
                <a:gd name="connsiteY4" fmla="*/ 0 h 662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662940">
                  <a:moveTo>
                    <a:pt x="0" y="0"/>
                  </a:moveTo>
                  <a:lnTo>
                    <a:pt x="0" y="502920"/>
                  </a:lnTo>
                  <a:lnTo>
                    <a:pt x="640080" y="662940"/>
                  </a:lnTo>
                  <a:lnTo>
                    <a:pt x="640080" y="160020"/>
                  </a:lnTo>
                  <a:lnTo>
                    <a:pt x="0" y="0"/>
                  </a:lnTo>
                  <a:close/>
                </a:path>
              </a:pathLst>
            </a:cu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rgbClr val="FFFFFF"/>
                  </a:solidFill>
                  <a:latin typeface="Times New Roman" panose="02020603050405020304" pitchFamily="18" charset="0"/>
                  <a:ea typeface="Arial Unicode MS" panose="020B0604020202020204" pitchFamily="34" charset="-122"/>
                  <a:cs typeface="Times New Roman" panose="02020603050405020304" pitchFamily="18" charset="0"/>
                </a:rPr>
                <a:t>02</a:t>
              </a:r>
              <a:endParaRPr lang="zh-CN" altLang="en-US" sz="2000" b="1" dirty="0">
                <a:solidFill>
                  <a:srgbClr val="FFFFFF"/>
                </a:solidFill>
                <a:latin typeface="Times New Roman" panose="02020603050405020304" pitchFamily="18" charset="0"/>
                <a:ea typeface="Arial Unicode MS" panose="020B0604020202020204" pitchFamily="34" charset="-122"/>
                <a:cs typeface="Times New Roman" panose="02020603050405020304" pitchFamily="18" charset="0"/>
              </a:endParaRPr>
            </a:p>
          </p:txBody>
        </p:sp>
      </p:grpSp>
      <p:sp>
        <p:nvSpPr>
          <p:cNvPr id="13" name="圆角矩形 12"/>
          <p:cNvSpPr/>
          <p:nvPr/>
        </p:nvSpPr>
        <p:spPr>
          <a:xfrm>
            <a:off x="3367405" y="2336165"/>
            <a:ext cx="3665220" cy="485775"/>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zh-CN" altLang="en-US" sz="2400" b="1">
                <a:sym typeface="+mn-ea"/>
              </a:rPr>
              <a:t>为什么要进行课程思政</a:t>
            </a:r>
            <a:endParaRPr lang="zh-CN" altLang="en-US" sz="2400" b="1"/>
          </a:p>
        </p:txBody>
      </p:sp>
      <p:grpSp>
        <p:nvGrpSpPr>
          <p:cNvPr id="25" name="组合 24"/>
          <p:cNvGrpSpPr/>
          <p:nvPr/>
        </p:nvGrpSpPr>
        <p:grpSpPr>
          <a:xfrm>
            <a:off x="2583815" y="3007995"/>
            <a:ext cx="600075" cy="577850"/>
            <a:chOff x="4204065" y="1492324"/>
            <a:chExt cx="400445" cy="401556"/>
          </a:xfrm>
        </p:grpSpPr>
        <p:sp>
          <p:nvSpPr>
            <p:cNvPr id="26" name="椭圆 25"/>
            <p:cNvSpPr/>
            <p:nvPr/>
          </p:nvSpPr>
          <p:spPr>
            <a:xfrm>
              <a:off x="4204065" y="1503307"/>
              <a:ext cx="390573" cy="390573"/>
            </a:xfrm>
            <a:prstGeom prst="ellipse">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latin typeface="Times New Roman" panose="02020603050405020304" pitchFamily="18" charset="0"/>
                <a:cs typeface="Times New Roman" panose="02020603050405020304" pitchFamily="18" charset="0"/>
              </a:endParaRPr>
            </a:p>
          </p:txBody>
        </p:sp>
        <p:sp>
          <p:nvSpPr>
            <p:cNvPr id="27" name="PA_MH_Number_1">
              <a:hlinkClick r:id="rId3" action="ppaction://hlinksldjump"/>
            </p:cNvPr>
            <p:cNvSpPr/>
            <p:nvPr>
              <p:custDataLst>
                <p:tags r:id="rId6"/>
              </p:custDataLst>
            </p:nvPr>
          </p:nvSpPr>
          <p:spPr>
            <a:xfrm>
              <a:off x="4204065" y="1492324"/>
              <a:ext cx="400445" cy="384163"/>
            </a:xfrm>
            <a:custGeom>
              <a:avLst/>
              <a:gdLst>
                <a:gd name="connsiteX0" fmla="*/ 0 w 640080"/>
                <a:gd name="connsiteY0" fmla="*/ 0 h 662940"/>
                <a:gd name="connsiteX1" fmla="*/ 0 w 640080"/>
                <a:gd name="connsiteY1" fmla="*/ 502920 h 662940"/>
                <a:gd name="connsiteX2" fmla="*/ 640080 w 640080"/>
                <a:gd name="connsiteY2" fmla="*/ 662940 h 662940"/>
                <a:gd name="connsiteX3" fmla="*/ 640080 w 640080"/>
                <a:gd name="connsiteY3" fmla="*/ 160020 h 662940"/>
                <a:gd name="connsiteX4" fmla="*/ 0 w 640080"/>
                <a:gd name="connsiteY4" fmla="*/ 0 h 662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662940">
                  <a:moveTo>
                    <a:pt x="0" y="0"/>
                  </a:moveTo>
                  <a:lnTo>
                    <a:pt x="0" y="502920"/>
                  </a:lnTo>
                  <a:lnTo>
                    <a:pt x="640080" y="662940"/>
                  </a:lnTo>
                  <a:lnTo>
                    <a:pt x="640080" y="160020"/>
                  </a:lnTo>
                  <a:lnTo>
                    <a:pt x="0" y="0"/>
                  </a:lnTo>
                  <a:close/>
                </a:path>
              </a:pathLst>
            </a:custGeom>
            <a:solidFill>
              <a:srgbClr val="00206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rgbClr val="FFFFFF"/>
                  </a:solidFill>
                  <a:latin typeface="Times New Roman" panose="02020603050405020304" pitchFamily="18" charset="0"/>
                  <a:ea typeface="Arial Unicode MS" panose="020B0604020202020204" pitchFamily="34" charset="-122"/>
                  <a:cs typeface="Times New Roman" panose="02020603050405020304" pitchFamily="18" charset="0"/>
                </a:rPr>
                <a:t>03</a:t>
              </a:r>
              <a:endParaRPr lang="zh-CN" altLang="en-US" sz="2000" b="1" dirty="0">
                <a:solidFill>
                  <a:srgbClr val="FFFFFF"/>
                </a:solidFill>
                <a:latin typeface="Times New Roman" panose="02020603050405020304" pitchFamily="18" charset="0"/>
                <a:ea typeface="Arial Unicode MS" panose="020B0604020202020204" pitchFamily="34" charset="-122"/>
                <a:cs typeface="Times New Roman" panose="02020603050405020304" pitchFamily="18" charset="0"/>
              </a:endParaRPr>
            </a:p>
          </p:txBody>
        </p:sp>
      </p:grpSp>
      <p:sp>
        <p:nvSpPr>
          <p:cNvPr id="28" name="圆角矩形 27"/>
          <p:cNvSpPr/>
          <p:nvPr/>
        </p:nvSpPr>
        <p:spPr>
          <a:xfrm>
            <a:off x="3367405" y="3100070"/>
            <a:ext cx="3665220" cy="485775"/>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zh-CN" altLang="en-US" sz="2400" b="1">
                <a:solidFill>
                  <a:schemeClr val="accent1">
                    <a:lumMod val="50000"/>
                  </a:schemeClr>
                </a:solidFill>
                <a:sym typeface="+mn-ea"/>
              </a:rPr>
              <a:t>怎样进行课程思政</a:t>
            </a:r>
            <a:endParaRPr lang="zh-CN" altLang="en-US" sz="2400" b="1">
              <a:solidFill>
                <a:schemeClr val="accent1">
                  <a:lumMod val="50000"/>
                </a:schemeClr>
              </a:solidFill>
              <a:sym typeface="+mn-ea"/>
            </a:endParaRPr>
          </a:p>
        </p:txBody>
      </p:sp>
      <p:sp>
        <p:nvSpPr>
          <p:cNvPr id="33" name="文本框 32"/>
          <p:cNvSpPr txBox="1"/>
          <p:nvPr/>
        </p:nvSpPr>
        <p:spPr>
          <a:xfrm>
            <a:off x="3367405" y="662305"/>
            <a:ext cx="3157220" cy="645160"/>
          </a:xfrm>
          <a:prstGeom prst="rect">
            <a:avLst/>
          </a:prstGeom>
          <a:solidFill>
            <a:srgbClr val="000000">
              <a:alpha val="0"/>
            </a:srgb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zh-CN" altLang="en-US" sz="3600" b="1"/>
              <a:t>主 要 内 容</a:t>
            </a:r>
            <a:endParaRPr lang="zh-CN" altLang="en-US" sz="3600" b="1"/>
          </a:p>
        </p:txBody>
      </p:sp>
    </p:spTree>
    <p:custDataLst>
      <p:tags r:id="rId7"/>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702">
        <p15:prstTrans prst="airplane"/>
      </p:transition>
    </mc:Choice>
    <mc:Fallback>
      <p:transition spd="slow" advTm="702">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矩形 2"/>
          <p:cNvSpPr/>
          <p:nvPr>
            <p:custDataLst>
              <p:tags r:id="rId1"/>
            </p:custDataLst>
          </p:nvPr>
        </p:nvSpPr>
        <p:spPr>
          <a:xfrm>
            <a:off x="1010744" y="2045935"/>
            <a:ext cx="1179910" cy="1152525"/>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altLang="zh-CN" sz="4500" dirty="0">
                <a:solidFill>
                  <a:srgbClr val="FCFCFC"/>
                </a:solidFill>
                <a:latin typeface="Gungsuh" panose="02030600000101010101" pitchFamily="18" charset="-127"/>
              </a:rPr>
              <a:t>01</a:t>
            </a:r>
            <a:endParaRPr lang="zh-CN" altLang="en-US" sz="4500" dirty="0">
              <a:solidFill>
                <a:srgbClr val="FCFCFC"/>
              </a:solidFill>
              <a:latin typeface="Gungsuh" panose="02030600000101010101" pitchFamily="18" charset="-127"/>
            </a:endParaRPr>
          </a:p>
        </p:txBody>
      </p:sp>
      <p:sp>
        <p:nvSpPr>
          <p:cNvPr id="4" name="PA_文本框 3"/>
          <p:cNvSpPr txBox="1"/>
          <p:nvPr>
            <p:custDataLst>
              <p:tags r:id="rId2"/>
            </p:custDataLst>
          </p:nvPr>
        </p:nvSpPr>
        <p:spPr>
          <a:xfrm>
            <a:off x="896607" y="2045935"/>
            <a:ext cx="1227535" cy="300038"/>
          </a:xfrm>
          <a:prstGeom prst="rect">
            <a:avLst/>
          </a:prstGeom>
          <a:noFill/>
        </p:spPr>
        <p:txBody>
          <a:bodyPr lIns="0" rIns="0"/>
          <a:lstStyle/>
          <a:p>
            <a:pPr algn="r">
              <a:defRPr/>
            </a:pPr>
            <a:r>
              <a:rPr lang="en-US" altLang="zh-CN" sz="1500" spc="375" dirty="0">
                <a:solidFill>
                  <a:srgbClr val="FCFCFC"/>
                </a:solidFill>
                <a:latin typeface="Gungsuh" panose="02030600000101010101" pitchFamily="18" charset="-127"/>
              </a:rPr>
              <a:t>PART</a:t>
            </a:r>
            <a:endParaRPr lang="zh-CN" altLang="en-US" sz="1500" spc="375" dirty="0">
              <a:solidFill>
                <a:srgbClr val="FCFCFC"/>
              </a:solidFill>
              <a:latin typeface="Gungsuh" panose="02030600000101010101" pitchFamily="18" charset="-127"/>
            </a:endParaRPr>
          </a:p>
        </p:txBody>
      </p:sp>
      <p:sp>
        <p:nvSpPr>
          <p:cNvPr id="5" name="PA_文本框 4"/>
          <p:cNvSpPr txBox="1"/>
          <p:nvPr>
            <p:custDataLst>
              <p:tags r:id="rId3"/>
            </p:custDataLst>
          </p:nvPr>
        </p:nvSpPr>
        <p:spPr>
          <a:xfrm>
            <a:off x="3906982" y="2233796"/>
            <a:ext cx="4094018" cy="852488"/>
          </a:xfrm>
          <a:prstGeom prst="rect">
            <a:avLst/>
          </a:prstGeom>
          <a:noFill/>
        </p:spPr>
        <p:txBody>
          <a:bodyPr rIns="270000">
            <a:normAutofit/>
          </a:bodyPr>
          <a:lstStyle/>
          <a:p>
            <a:pPr algn="r">
              <a:defRPr/>
            </a:pPr>
            <a:r>
              <a:rPr lang="zh-CN" altLang="en-US" sz="3600" dirty="0">
                <a:solidFill>
                  <a:srgbClr val="C00000"/>
                </a:solidFill>
              </a:rPr>
              <a:t>什么</a:t>
            </a:r>
            <a:r>
              <a:rPr lang="zh-CN" altLang="en-US" sz="3600" dirty="0">
                <a:solidFill>
                  <a:srgbClr val="063D54">
                    <a:lumMod val="75000"/>
                  </a:srgbClr>
                </a:solidFill>
              </a:rPr>
              <a:t>是</a:t>
            </a:r>
            <a:r>
              <a:rPr lang="zh-CN" altLang="en-US" sz="3600" dirty="0">
                <a:solidFill>
                  <a:schemeClr val="tx1"/>
                </a:solidFill>
              </a:rPr>
              <a:t>课程思政</a:t>
            </a:r>
            <a:r>
              <a:rPr lang="zh-CN" altLang="en-US" sz="3600" dirty="0">
                <a:solidFill>
                  <a:srgbClr val="063D54">
                    <a:lumMod val="75000"/>
                  </a:srgbClr>
                </a:solidFill>
              </a:rPr>
              <a:t>？</a:t>
            </a:r>
            <a:endParaRPr lang="zh-CN" altLang="en-US" sz="3600" dirty="0">
              <a:solidFill>
                <a:srgbClr val="063D54">
                  <a:lumMod val="75000"/>
                </a:srgbClr>
              </a:solidFill>
            </a:endParaRPr>
          </a:p>
        </p:txBody>
      </p:sp>
      <p:cxnSp>
        <p:nvCxnSpPr>
          <p:cNvPr id="10" name="PA_直接连接符 9"/>
          <p:cNvCxnSpPr/>
          <p:nvPr>
            <p:custDataLst>
              <p:tags r:id="rId4"/>
            </p:custDataLst>
          </p:nvPr>
        </p:nvCxnSpPr>
        <p:spPr>
          <a:xfrm>
            <a:off x="2612572" y="2886075"/>
            <a:ext cx="5388428"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5"/>
    </p:custDataLst>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286"/>
            <a:ext cx="9144000" cy="5138927"/>
          </a:xfrm>
          <a:prstGeom prst="rect">
            <a:avLst/>
          </a:prstGeom>
        </p:spPr>
      </p:pic>
      <p:sp>
        <p:nvSpPr>
          <p:cNvPr id="12" name="矩形 11"/>
          <p:cNvSpPr/>
          <p:nvPr/>
        </p:nvSpPr>
        <p:spPr>
          <a:xfrm>
            <a:off x="786130" y="1224280"/>
            <a:ext cx="5534025" cy="2179955"/>
          </a:xfrm>
          <a:prstGeom prst="rect">
            <a:avLst/>
          </a:prstGeom>
        </p:spPr>
        <p:txBody>
          <a:bodyPr wrap="square">
            <a:spAutoFit/>
          </a:bodyPr>
          <a:lstStyle/>
          <a:p>
            <a:pPr>
              <a:lnSpc>
                <a:spcPct val="150000"/>
              </a:lnSpc>
            </a:pPr>
            <a:endParaRPr lang="en-US" altLang="zh-CN" sz="1050">
              <a:solidFill>
                <a:schemeClr val="tx1">
                  <a:lumMod val="95000"/>
                  <a:lumOff val="5000"/>
                </a:schemeClr>
              </a:solidFill>
            </a:endParaRPr>
          </a:p>
          <a:p>
            <a:pPr>
              <a:lnSpc>
                <a:spcPct val="150000"/>
              </a:lnSpc>
            </a:pPr>
            <a:r>
              <a:rPr lang="en-US" altLang="zh-CN" sz="1050">
                <a:solidFill>
                  <a:schemeClr val="tx1">
                    <a:lumMod val="95000"/>
                    <a:lumOff val="5000"/>
                  </a:schemeClr>
                </a:solidFill>
              </a:rPr>
              <a:t>     </a:t>
            </a:r>
            <a:r>
              <a:rPr lang="en-US" altLang="zh-CN" sz="2000">
                <a:solidFill>
                  <a:srgbClr val="C00000"/>
                </a:solidFill>
              </a:rPr>
              <a:t>   </a:t>
            </a:r>
            <a:r>
              <a:rPr lang="en-US" altLang="zh-CN" sz="2000">
                <a:solidFill>
                  <a:schemeClr val="tx1"/>
                </a:solidFill>
                <a:sym typeface="+mn-ea"/>
              </a:rPr>
              <a:t>课程思政”是</a:t>
            </a:r>
            <a:r>
              <a:rPr lang="en-US" altLang="zh-CN" sz="2000">
                <a:solidFill>
                  <a:schemeClr val="tx1"/>
                </a:solidFill>
              </a:rPr>
              <a:t>“指以</a:t>
            </a:r>
            <a:r>
              <a:rPr lang="en-US" altLang="zh-CN" sz="2000">
                <a:solidFill>
                  <a:srgbClr val="C00000"/>
                </a:solidFill>
              </a:rPr>
              <a:t>构建全员、全程、全课程育人格局的形式将各类课程与思想政治理论课同向同行，形成协同效应</a:t>
            </a:r>
            <a:r>
              <a:rPr lang="en-US" altLang="zh-CN" sz="2000">
                <a:solidFill>
                  <a:schemeClr val="tx1"/>
                </a:solidFill>
              </a:rPr>
              <a:t>，把“立德树人”作为教育的根本任务的一种综合教育理念。</a:t>
            </a:r>
            <a:endParaRPr lang="en-US" altLang="zh-CN" sz="2000">
              <a:solidFill>
                <a:schemeClr val="tx1">
                  <a:lumMod val="95000"/>
                  <a:lumOff val="5000"/>
                </a:schemeClr>
              </a:solidFill>
            </a:endParaRPr>
          </a:p>
        </p:txBody>
      </p:sp>
      <p:sp>
        <p:nvSpPr>
          <p:cNvPr id="24" name="文本框 5"/>
          <p:cNvSpPr txBox="1">
            <a:spLocks noChangeArrowheads="1"/>
          </p:cNvSpPr>
          <p:nvPr/>
        </p:nvSpPr>
        <p:spPr bwMode="auto">
          <a:xfrm>
            <a:off x="829472" y="798901"/>
            <a:ext cx="1256030" cy="460375"/>
          </a:xfrm>
          <a:prstGeom prst="rect">
            <a:avLst/>
          </a:prstGeom>
          <a:noFill/>
          <a:ln>
            <a:noFill/>
          </a:ln>
          <a:extLst>
            <a:ext uri="{909E8E84-426E-40DD-AFC4-6F175D3DCCD1}">
              <a14:hiddenFill xmlns:a14="http://schemas.microsoft.com/office/drawing/2010/main">
                <a:solidFill>
                  <a:schemeClr val="accent1">
                    <a:lumMod val="90000"/>
                    <a:lumOff val="10000"/>
                  </a:schemeClr>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l" fontAlgn="base">
              <a:spcBef>
                <a:spcPct val="0"/>
              </a:spcBef>
              <a:spcAft>
                <a:spcPct val="0"/>
              </a:spcAft>
              <a:defRPr/>
            </a:pPr>
            <a:r>
              <a:rPr lang="en-US" altLang="zh-CN" sz="2400" b="1">
                <a:solidFill>
                  <a:srgbClr val="002060"/>
                </a:solidFill>
                <a:sym typeface="+mn-ea"/>
              </a:rPr>
              <a:t>1、概念</a:t>
            </a:r>
            <a:endParaRPr lang="en-US" altLang="zh-CN" sz="2400" b="1">
              <a:solidFill>
                <a:srgbClr val="002060"/>
              </a:solidFill>
              <a:latin typeface="方正兰亭黑_GBK"/>
              <a:ea typeface="方正兰亭黑_GBK"/>
              <a:sym typeface="+mn-ea"/>
            </a:endParaRPr>
          </a:p>
        </p:txBody>
      </p:sp>
      <p:cxnSp>
        <p:nvCxnSpPr>
          <p:cNvPr id="28" name="直接连接符 27"/>
          <p:cNvCxnSpPr/>
          <p:nvPr/>
        </p:nvCxnSpPr>
        <p:spPr>
          <a:xfrm>
            <a:off x="338335" y="2659908"/>
            <a:ext cx="349783"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338370" y="270568"/>
            <a:ext cx="1486542" cy="543213"/>
            <a:chOff x="349800" y="270568"/>
            <a:chExt cx="1486542" cy="543213"/>
          </a:xfrm>
        </p:grpSpPr>
        <p:sp>
          <p:nvSpPr>
            <p:cNvPr id="20" name="PA_文本框 1"/>
            <p:cNvSpPr txBox="1"/>
            <p:nvPr>
              <p:custDataLst>
                <p:tags r:id="rId2"/>
              </p:custDataLst>
            </p:nvPr>
          </p:nvSpPr>
          <p:spPr>
            <a:xfrm>
              <a:off x="349800" y="270568"/>
              <a:ext cx="127000" cy="391795"/>
            </a:xfrm>
            <a:prstGeom prst="rect">
              <a:avLst/>
            </a:prstGeom>
            <a:noFill/>
          </p:spPr>
          <p:txBody>
            <a:bodyPr wrap="none" lIns="0" tIns="0" rIns="0" rtlCol="0">
              <a:spAutoFit/>
            </a:bodyPr>
            <a:lstStyle/>
            <a:p>
              <a:pPr>
                <a:lnSpc>
                  <a:spcPts val="2700"/>
                </a:lnSpc>
              </a:pPr>
              <a:endParaRPr lang="zh-CN" altLang="en-US" sz="1800" dirty="0">
                <a:solidFill>
                  <a:srgbClr val="063D54"/>
                </a:solidFill>
                <a:cs typeface="+mn-ea"/>
                <a:sym typeface="+mn-lt"/>
              </a:endParaRPr>
            </a:p>
          </p:txBody>
        </p:sp>
        <p:sp>
          <p:nvSpPr>
            <p:cNvPr id="22" name="PA_文本框 1"/>
            <p:cNvSpPr txBox="1"/>
            <p:nvPr>
              <p:custDataLst>
                <p:tags r:id="rId3"/>
              </p:custDataLst>
            </p:nvPr>
          </p:nvSpPr>
          <p:spPr>
            <a:xfrm>
              <a:off x="349800" y="547081"/>
              <a:ext cx="1486542" cy="266700"/>
            </a:xfrm>
            <a:prstGeom prst="rect">
              <a:avLst/>
            </a:prstGeom>
            <a:noFill/>
          </p:spPr>
          <p:txBody>
            <a:bodyPr wrap="square" lIns="0" tIns="0" rIns="0" rtlCol="0">
              <a:spAutoFit/>
            </a:bodyPr>
            <a:lstStyle/>
            <a:p>
              <a:pPr>
                <a:lnSpc>
                  <a:spcPts val="1725"/>
                </a:lnSpc>
              </a:pPr>
              <a:endParaRPr lang="en-US" altLang="zh-CN" sz="1050" dirty="0">
                <a:solidFill>
                  <a:srgbClr val="E7E6E6">
                    <a:lumMod val="50000"/>
                  </a:srgbClr>
                </a:solidFill>
                <a:cs typeface="+mn-ea"/>
                <a:sym typeface="+mn-lt"/>
              </a:endParaRPr>
            </a:p>
          </p:txBody>
        </p:sp>
      </p:grpSp>
    </p:spTree>
  </p:cSld>
  <p:clrMapOvr>
    <a:masterClrMapping/>
  </p:clrMapOvr>
  <p:transition spd="slow" advTm="0">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72110" y="215900"/>
            <a:ext cx="2578100" cy="460375"/>
          </a:xfrm>
          <a:prstGeom prst="rect">
            <a:avLst/>
          </a:prstGeom>
          <a:noFill/>
          <a:ln w="9525">
            <a:noFill/>
          </a:ln>
        </p:spPr>
        <p:txBody>
          <a:bodyPr wrap="square">
            <a:spAutoFit/>
          </a:bodyPr>
          <a:lstStyle/>
          <a:p>
            <a:pPr indent="459105"/>
            <a:r>
              <a:rPr lang="en-US" altLang="zh-CN" sz="2400" b="1">
                <a:solidFill>
                  <a:srgbClr val="002060"/>
                </a:solidFill>
                <a:latin typeface="Calibri Light" panose="020F0302020204030204" pitchFamily="34" charset="0"/>
                <a:ea typeface="方正宋刻本秀楷简体" panose="02000000000000000000" pitchFamily="2" charset="-122"/>
              </a:rPr>
              <a:t>2</a:t>
            </a:r>
            <a:r>
              <a:rPr lang="zh-CN" altLang="en-US" sz="2400" b="1">
                <a:solidFill>
                  <a:srgbClr val="002060"/>
                </a:solidFill>
                <a:latin typeface="Calibri Light" panose="020F0302020204030204" pitchFamily="34" charset="0"/>
                <a:ea typeface="方正宋刻本秀楷简体" panose="02000000000000000000" pitchFamily="2" charset="-122"/>
              </a:rPr>
              <a:t>、</a:t>
            </a:r>
            <a:r>
              <a:rPr lang="en-US" altLang="zh-CN" sz="2400" b="1">
                <a:solidFill>
                  <a:srgbClr val="002060"/>
                </a:solidFill>
                <a:latin typeface="Calibri Light" panose="020F0302020204030204" pitchFamily="34" charset="0"/>
                <a:ea typeface="方正宋刻本秀楷简体" panose="02000000000000000000" pitchFamily="2" charset="-122"/>
              </a:rPr>
              <a:t>内涵</a:t>
            </a:r>
            <a:endParaRPr lang="en-US" altLang="zh-CN" sz="2400" b="1">
              <a:solidFill>
                <a:srgbClr val="002060"/>
              </a:solidFill>
              <a:latin typeface="Calibri Light" panose="020F0302020204030204" pitchFamily="34" charset="0"/>
              <a:ea typeface="方正宋刻本秀楷简体" panose="02000000000000000000" pitchFamily="2" charset="-122"/>
            </a:endParaRPr>
          </a:p>
        </p:txBody>
      </p:sp>
      <p:sp>
        <p:nvSpPr>
          <p:cNvPr id="2" name="文本框 1"/>
          <p:cNvSpPr txBox="1"/>
          <p:nvPr/>
        </p:nvSpPr>
        <p:spPr>
          <a:xfrm>
            <a:off x="808355" y="842010"/>
            <a:ext cx="7756525" cy="14763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238125" fontAlgn="auto">
              <a:lnSpc>
                <a:spcPct val="150000"/>
              </a:lnSpc>
            </a:pPr>
            <a:r>
              <a:rPr lang="zh-CN" sz="2000" b="1">
                <a:solidFill>
                  <a:schemeClr val="tx1"/>
                </a:solidFill>
                <a:ea typeface="仿宋" panose="02010609060101010101" charset="-122"/>
              </a:rPr>
              <a:t>课程思政”</a:t>
            </a:r>
            <a:r>
              <a:rPr lang="zh-CN" sz="2000" b="1">
                <a:solidFill>
                  <a:srgbClr val="C00000"/>
                </a:solidFill>
                <a:ea typeface="仿宋" panose="02010609060101010101" charset="-122"/>
              </a:rPr>
              <a:t>不是一门或一类特定的课程</a:t>
            </a:r>
            <a:r>
              <a:rPr lang="zh-CN" sz="2000" b="1">
                <a:solidFill>
                  <a:schemeClr val="tx1"/>
                </a:solidFill>
                <a:ea typeface="仿宋" panose="02010609060101010101" charset="-122"/>
              </a:rPr>
              <a:t>，</a:t>
            </a:r>
            <a:r>
              <a:rPr lang="zh-CN" sz="2000" b="1">
                <a:solidFill>
                  <a:srgbClr val="C00000"/>
                </a:solidFill>
                <a:ea typeface="仿宋" panose="02010609060101010101" charset="-122"/>
              </a:rPr>
              <a:t>而是一种教育教学理念。</a:t>
            </a:r>
            <a:r>
              <a:rPr lang="zh-CN" sz="2000" b="1">
                <a:solidFill>
                  <a:schemeClr val="tx1"/>
                </a:solidFill>
                <a:ea typeface="仿宋" panose="02010609060101010101" charset="-122"/>
              </a:rPr>
              <a:t>其基本涵义是：大学所有课程都具有传授知识培养能力及思想政治教育双重功能，承载着培养大学生世界观、人生观、价值观的作用。</a:t>
            </a:r>
            <a:endParaRPr lang="zh-CN" altLang="en-US" sz="2000" b="1">
              <a:solidFill>
                <a:schemeClr val="tx1"/>
              </a:solidFill>
              <a:ea typeface="仿宋" panose="02010609060101010101" charset="-122"/>
            </a:endParaRPr>
          </a:p>
        </p:txBody>
      </p:sp>
      <p:sp>
        <p:nvSpPr>
          <p:cNvPr id="3" name="文本框 2"/>
          <p:cNvSpPr txBox="1"/>
          <p:nvPr/>
        </p:nvSpPr>
        <p:spPr>
          <a:xfrm>
            <a:off x="808990" y="2659380"/>
            <a:ext cx="7756525" cy="19380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238125" fontAlgn="auto">
              <a:lnSpc>
                <a:spcPct val="150000"/>
              </a:lnSpc>
            </a:pPr>
            <a:r>
              <a:rPr lang="zh-CN" sz="2000" b="1">
                <a:solidFill>
                  <a:schemeClr val="accent1">
                    <a:lumMod val="50000"/>
                  </a:schemeClr>
                </a:solidFill>
                <a:ea typeface="仿宋" panose="02010609060101010101" charset="-122"/>
              </a:rPr>
              <a:t>“课程思政”也</a:t>
            </a:r>
            <a:r>
              <a:rPr lang="zh-CN" sz="2000" b="1">
                <a:solidFill>
                  <a:srgbClr val="C00000"/>
                </a:solidFill>
                <a:ea typeface="仿宋" panose="02010609060101010101" charset="-122"/>
              </a:rPr>
              <a:t>是一种思维方式</a:t>
            </a:r>
            <a:r>
              <a:rPr lang="zh-CN" sz="2000" b="1">
                <a:solidFill>
                  <a:schemeClr val="accent1">
                    <a:lumMod val="50000"/>
                  </a:schemeClr>
                </a:solidFill>
                <a:ea typeface="仿宋" panose="02010609060101010101" charset="-122"/>
              </a:rPr>
              <a:t>，教师</a:t>
            </a:r>
            <a:r>
              <a:rPr lang="zh-CN" sz="2000" b="1">
                <a:solidFill>
                  <a:srgbClr val="C00000"/>
                </a:solidFill>
                <a:ea typeface="仿宋" panose="02010609060101010101" charset="-122"/>
              </a:rPr>
              <a:t>在教学过程中要有意、有机、有效地对学生进行思想政治教育</a:t>
            </a:r>
            <a:r>
              <a:rPr lang="zh-CN" sz="2000" b="1">
                <a:solidFill>
                  <a:schemeClr val="accent1">
                    <a:lumMod val="50000"/>
                  </a:schemeClr>
                </a:solidFill>
                <a:ea typeface="仿宋" panose="02010609060101010101" charset="-122"/>
              </a:rPr>
              <a:t>；体现在教学的顶层设计上要把人的思想政治培养作为课程教学的目标放在首位，并与专业发展教育相结合。</a:t>
            </a:r>
            <a:endParaRPr lang="zh-CN" altLang="en-US" sz="2000" b="1">
              <a:solidFill>
                <a:schemeClr val="accent1">
                  <a:lumMod val="50000"/>
                </a:schemeClr>
              </a:solidFill>
              <a:ea typeface="仿宋" panose="02010609060101010101" charset="-122"/>
            </a:endParaRPr>
          </a:p>
        </p:txBody>
      </p:sp>
    </p:spTree>
  </p:cSld>
  <p:clrMapOvr>
    <a:masterClrMapping/>
  </p:clrMapOvr>
  <p:transition spd="slow" advTm="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70255" y="835660"/>
            <a:ext cx="7755890" cy="28613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238125" fontAlgn="auto">
              <a:lnSpc>
                <a:spcPct val="150000"/>
              </a:lnSpc>
            </a:pPr>
            <a:r>
              <a:rPr lang="zh-CN" sz="2000" b="1">
                <a:solidFill>
                  <a:schemeClr val="accent1">
                    <a:lumMod val="50000"/>
                  </a:schemeClr>
                </a:solidFill>
                <a:ea typeface="仿宋" panose="02010609060101010101" charset="-122"/>
              </a:rPr>
              <a:t>“课程思政”不是要改变专业课程的本来属性，更不是要把专业课改造成思政课模式或者将所有课程都当作思政课程，而是</a:t>
            </a:r>
            <a:r>
              <a:rPr lang="zh-CN" sz="2000" b="1">
                <a:solidFill>
                  <a:srgbClr val="C00000"/>
                </a:solidFill>
                <a:ea typeface="仿宋" panose="02010609060101010101" charset="-122"/>
              </a:rPr>
              <a:t>充分发挥课程的德育功能，运用德育的学科思维，提炼专业课程中蕴含的文化基因和价值范式，将其转化为社会主义核心价值观具体化</a:t>
            </a:r>
            <a:r>
              <a:rPr lang="zh-CN" sz="2000" b="1">
                <a:solidFill>
                  <a:schemeClr val="accent1">
                    <a:lumMod val="50000"/>
                  </a:schemeClr>
                </a:solidFill>
                <a:ea typeface="仿宋" panose="02010609060101010101" charset="-122"/>
              </a:rPr>
              <a:t>、生动化的有效教学载体，在“润物细无声”的知识学习中融入理想信念层面的精神指引。</a:t>
            </a:r>
            <a:endParaRPr lang="zh-CN" altLang="en-US" sz="2000" b="1">
              <a:solidFill>
                <a:schemeClr val="accent1">
                  <a:lumMod val="50000"/>
                </a:schemeClr>
              </a:solidFill>
              <a:ea typeface="仿宋" panose="02010609060101010101" charset="-122"/>
            </a:endParaRPr>
          </a:p>
        </p:txBody>
      </p:sp>
      <p:sp>
        <p:nvSpPr>
          <p:cNvPr id="100" name="文本框 99"/>
          <p:cNvSpPr txBox="1"/>
          <p:nvPr/>
        </p:nvSpPr>
        <p:spPr>
          <a:xfrm>
            <a:off x="-12065" y="215900"/>
            <a:ext cx="2578100" cy="460375"/>
          </a:xfrm>
          <a:prstGeom prst="rect">
            <a:avLst/>
          </a:prstGeom>
          <a:noFill/>
          <a:ln w="9525">
            <a:noFill/>
          </a:ln>
        </p:spPr>
        <p:txBody>
          <a:bodyPr wrap="square">
            <a:spAutoFit/>
          </a:bodyPr>
          <a:lstStyle/>
          <a:p>
            <a:pPr indent="459105"/>
            <a:r>
              <a:rPr lang="en-US" altLang="zh-CN" sz="2400" b="1">
                <a:solidFill>
                  <a:srgbClr val="002060"/>
                </a:solidFill>
                <a:latin typeface="Calibri Light" panose="020F0302020204030204" pitchFamily="34" charset="0"/>
                <a:ea typeface="方正宋刻本秀楷简体" panose="02000000000000000000" pitchFamily="2" charset="-122"/>
              </a:rPr>
              <a:t>2</a:t>
            </a:r>
            <a:r>
              <a:rPr lang="zh-CN" altLang="en-US" sz="2400" b="1">
                <a:solidFill>
                  <a:srgbClr val="002060"/>
                </a:solidFill>
                <a:latin typeface="Calibri Light" panose="020F0302020204030204" pitchFamily="34" charset="0"/>
                <a:ea typeface="方正宋刻本秀楷简体" panose="02000000000000000000" pitchFamily="2" charset="-122"/>
              </a:rPr>
              <a:t>、</a:t>
            </a:r>
            <a:r>
              <a:rPr lang="en-US" altLang="zh-CN" sz="2400" b="1">
                <a:solidFill>
                  <a:srgbClr val="002060"/>
                </a:solidFill>
                <a:latin typeface="Calibri Light" panose="020F0302020204030204" pitchFamily="34" charset="0"/>
                <a:ea typeface="方正宋刻本秀楷简体" panose="02000000000000000000" pitchFamily="2" charset="-122"/>
              </a:rPr>
              <a:t>内涵</a:t>
            </a:r>
            <a:endParaRPr lang="en-US" altLang="zh-CN" sz="2400" b="1">
              <a:solidFill>
                <a:srgbClr val="002060"/>
              </a:solidFill>
              <a:latin typeface="Calibri Light" panose="020F0302020204030204" pitchFamily="34" charset="0"/>
              <a:ea typeface="方正宋刻本秀楷简体" panose="02000000000000000000" pitchFamily="2" charset="-122"/>
            </a:endParaRPr>
          </a:p>
        </p:txBody>
      </p:sp>
    </p:spTree>
  </p:cSld>
  <p:clrMapOvr>
    <a:masterClrMapping/>
  </p:clrMapOvr>
  <p:transition spd="slow" advTm="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矩形 2"/>
          <p:cNvSpPr/>
          <p:nvPr>
            <p:custDataLst>
              <p:tags r:id="rId1"/>
            </p:custDataLst>
          </p:nvPr>
        </p:nvSpPr>
        <p:spPr>
          <a:xfrm>
            <a:off x="1143001" y="2033588"/>
            <a:ext cx="1179910" cy="1152525"/>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altLang="zh-CN" sz="4500" dirty="0">
                <a:solidFill>
                  <a:srgbClr val="FCFCFC"/>
                </a:solidFill>
                <a:latin typeface="Gungsuh" panose="02030600000101010101" pitchFamily="18" charset="-127"/>
              </a:rPr>
              <a:t>02</a:t>
            </a:r>
            <a:endParaRPr lang="zh-CN" altLang="en-US" sz="4500" dirty="0">
              <a:solidFill>
                <a:srgbClr val="FCFCFC"/>
              </a:solidFill>
              <a:latin typeface="Gungsuh" panose="02030600000101010101" pitchFamily="18" charset="-127"/>
            </a:endParaRPr>
          </a:p>
        </p:txBody>
      </p:sp>
      <p:sp>
        <p:nvSpPr>
          <p:cNvPr id="4" name="PA_文本框 3"/>
          <p:cNvSpPr txBox="1"/>
          <p:nvPr>
            <p:custDataLst>
              <p:tags r:id="rId2"/>
            </p:custDataLst>
          </p:nvPr>
        </p:nvSpPr>
        <p:spPr>
          <a:xfrm>
            <a:off x="1095376" y="2045494"/>
            <a:ext cx="1227535" cy="300038"/>
          </a:xfrm>
          <a:prstGeom prst="rect">
            <a:avLst/>
          </a:prstGeom>
          <a:noFill/>
        </p:spPr>
        <p:txBody>
          <a:bodyPr lIns="0" rIns="0"/>
          <a:lstStyle/>
          <a:p>
            <a:pPr algn="r">
              <a:defRPr/>
            </a:pPr>
            <a:r>
              <a:rPr lang="en-US" altLang="zh-CN" sz="1500" spc="375" dirty="0">
                <a:solidFill>
                  <a:srgbClr val="FCFCFC"/>
                </a:solidFill>
                <a:latin typeface="Gungsuh" panose="02030600000101010101" pitchFamily="18" charset="-127"/>
              </a:rPr>
              <a:t>PART</a:t>
            </a:r>
            <a:endParaRPr lang="zh-CN" altLang="en-US" sz="1500" spc="375" dirty="0">
              <a:solidFill>
                <a:srgbClr val="FCFCFC"/>
              </a:solidFill>
              <a:latin typeface="Gungsuh" panose="02030600000101010101" pitchFamily="18" charset="-127"/>
            </a:endParaRPr>
          </a:p>
        </p:txBody>
      </p:sp>
      <p:sp>
        <p:nvSpPr>
          <p:cNvPr id="5" name="PA_文本框 4"/>
          <p:cNvSpPr txBox="1"/>
          <p:nvPr>
            <p:custDataLst>
              <p:tags r:id="rId3"/>
            </p:custDataLst>
          </p:nvPr>
        </p:nvSpPr>
        <p:spPr>
          <a:xfrm>
            <a:off x="2322911" y="2234803"/>
            <a:ext cx="5678090" cy="852488"/>
          </a:xfrm>
          <a:prstGeom prst="rect">
            <a:avLst/>
          </a:prstGeom>
          <a:noFill/>
        </p:spPr>
        <p:txBody>
          <a:bodyPr rIns="270000">
            <a:normAutofit/>
          </a:bodyPr>
          <a:lstStyle/>
          <a:p>
            <a:pPr algn="r">
              <a:defRPr/>
            </a:pPr>
            <a:r>
              <a:rPr lang="zh-CN" altLang="en-US" sz="3600" dirty="0">
                <a:solidFill>
                  <a:srgbClr val="C00000"/>
                </a:solidFill>
              </a:rPr>
              <a:t>为什么</a:t>
            </a:r>
            <a:r>
              <a:rPr lang="zh-CN" altLang="en-US" sz="3600" dirty="0">
                <a:solidFill>
                  <a:srgbClr val="063D54">
                    <a:lumMod val="75000"/>
                  </a:srgbClr>
                </a:solidFill>
              </a:rPr>
              <a:t>进行课程思政？</a:t>
            </a:r>
            <a:endParaRPr lang="zh-CN" altLang="en-US" sz="3600" dirty="0">
              <a:solidFill>
                <a:srgbClr val="063D54">
                  <a:lumMod val="75000"/>
                </a:srgbClr>
              </a:solidFill>
            </a:endParaRPr>
          </a:p>
        </p:txBody>
      </p:sp>
      <p:cxnSp>
        <p:nvCxnSpPr>
          <p:cNvPr id="10" name="PA_直接连接符 9"/>
          <p:cNvCxnSpPr/>
          <p:nvPr>
            <p:custDataLst>
              <p:tags r:id="rId4"/>
            </p:custDataLst>
          </p:nvPr>
        </p:nvCxnSpPr>
        <p:spPr>
          <a:xfrm>
            <a:off x="2612572" y="2886075"/>
            <a:ext cx="5388428"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5"/>
    </p:custDataLst>
  </p:cSld>
  <p:clrMapOvr>
    <a:masterClrMapping/>
  </p:clrMapOvr>
  <mc:AlternateContent xmlns:mc="http://schemas.openxmlformats.org/markup-compatibility/2006">
    <mc:Choice xmlns:p14="http://schemas.microsoft.com/office/powerpoint/2010/main" Requires="p14">
      <p:transition spd="slow" p14:dur="1250" advTm="608">
        <p14:flip dir="r"/>
      </p:transition>
    </mc:Choice>
    <mc:Fallback>
      <p:transition spd="slow" advTm="608">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71475" y="798830"/>
            <a:ext cx="8171180" cy="3430170"/>
          </a:xfrm>
          <a:prstGeom prst="rect">
            <a:avLst/>
          </a:prstGeom>
          <a:noFill/>
          <a:ln w="9525">
            <a:noFill/>
          </a:ln>
        </p:spPr>
        <p:txBody>
          <a:bodyPr wrap="square">
            <a:spAutoFit/>
          </a:bodyPr>
          <a:lstStyle/>
          <a:p>
            <a:pPr marL="342900" indent="0" fontAlgn="auto">
              <a:lnSpc>
                <a:spcPct val="150000"/>
              </a:lnSpc>
              <a:spcBef>
                <a:spcPts val="600"/>
              </a:spcBef>
              <a:buFont typeface="Wingdings" panose="05000000000000000000" charset="0"/>
              <a:buChar char="ü"/>
            </a:pPr>
            <a:r>
              <a:rPr lang="zh-CN" altLang="en-US" sz="2000" b="1" dirty="0">
                <a:solidFill>
                  <a:srgbClr val="C00000"/>
                </a:solidFill>
                <a:ea typeface="宋体" panose="02010600030101010101" pitchFamily="2" charset="-122"/>
              </a:rPr>
              <a:t>培养人么人</a:t>
            </a:r>
            <a:r>
              <a:rPr lang="en-US" altLang="zh-CN" sz="2000" b="1" dirty="0">
                <a:solidFill>
                  <a:schemeClr val="tx1"/>
                </a:solidFill>
                <a:ea typeface="宋体" panose="02010600030101010101" pitchFamily="2" charset="-122"/>
              </a:rPr>
              <a:t>——高校作为高级专业人才的摇篮，承担起培养担当民族复兴大任的时代新人这一历史使命和造就德智体美劳全面发展的社会主义建设者和接班人的根本任务。</a:t>
            </a:r>
            <a:endParaRPr lang="en-US" altLang="zh-CN" sz="2000" b="1" dirty="0">
              <a:solidFill>
                <a:schemeClr val="tx1"/>
              </a:solidFill>
              <a:ea typeface="宋体" panose="02010600030101010101" pitchFamily="2" charset="-122"/>
            </a:endParaRPr>
          </a:p>
          <a:p>
            <a:pPr marL="342900" indent="0" fontAlgn="auto">
              <a:lnSpc>
                <a:spcPct val="150000"/>
              </a:lnSpc>
              <a:spcBef>
                <a:spcPts val="600"/>
              </a:spcBef>
              <a:buFont typeface="Wingdings" panose="05000000000000000000" charset="0"/>
              <a:buChar char="ü"/>
            </a:pPr>
            <a:r>
              <a:rPr lang="en-US" altLang="zh-CN" sz="2000" b="1" dirty="0">
                <a:ea typeface="宋体" panose="02010600030101010101" pitchFamily="2" charset="-122"/>
              </a:rPr>
              <a:t>思想政治教育工作是做人的工作，</a:t>
            </a:r>
            <a:r>
              <a:rPr lang="en-US" altLang="zh-CN" sz="2000" b="1" dirty="0">
                <a:solidFill>
                  <a:srgbClr val="C00000"/>
                </a:solidFill>
                <a:ea typeface="宋体" panose="02010600030101010101" pitchFamily="2" charset="-122"/>
              </a:rPr>
              <a:t>解决“培养什么人</a:t>
            </a:r>
            <a:r>
              <a:rPr lang="en-US" altLang="zh-CN" sz="2000" b="1" dirty="0">
                <a:ea typeface="宋体" panose="02010600030101010101" pitchFamily="2" charset="-122"/>
              </a:rPr>
              <a:t>”“如何培养人”</a:t>
            </a:r>
            <a:r>
              <a:rPr lang="en-US" altLang="zh-CN" sz="2000" b="1" dirty="0">
                <a:solidFill>
                  <a:srgbClr val="C00000"/>
                </a:solidFill>
                <a:ea typeface="宋体" panose="02010600030101010101" pitchFamily="2" charset="-122"/>
              </a:rPr>
              <a:t>的问题</a:t>
            </a:r>
            <a:r>
              <a:rPr lang="en-US" altLang="zh-CN" sz="2000" b="1" dirty="0">
                <a:ea typeface="宋体" panose="02010600030101010101" pitchFamily="2" charset="-122"/>
              </a:rPr>
              <a:t>。 </a:t>
            </a:r>
            <a:endParaRPr lang="en-US" altLang="zh-CN" sz="2000" b="1" dirty="0">
              <a:ea typeface="宋体" panose="02010600030101010101" pitchFamily="2" charset="-122"/>
            </a:endParaRPr>
          </a:p>
          <a:p>
            <a:pPr marL="342900" indent="0" fontAlgn="auto">
              <a:lnSpc>
                <a:spcPct val="150000"/>
              </a:lnSpc>
              <a:spcBef>
                <a:spcPts val="600"/>
              </a:spcBef>
              <a:buFont typeface="Wingdings" panose="05000000000000000000" charset="0"/>
              <a:buChar char="ü"/>
            </a:pPr>
            <a:r>
              <a:rPr lang="zh-CN" altLang="en-US" sz="2000" b="1" dirty="0">
                <a:ea typeface="宋体" panose="02010600030101010101" pitchFamily="2" charset="-122"/>
              </a:rPr>
              <a:t>所以说</a:t>
            </a:r>
            <a:r>
              <a:rPr lang="zh-CN" altLang="en-US" sz="2000" b="1" dirty="0">
                <a:solidFill>
                  <a:srgbClr val="C00000"/>
                </a:solidFill>
                <a:ea typeface="宋体" panose="02010600030101010101" pitchFamily="2" charset="-122"/>
              </a:rPr>
              <a:t>高校思想政治教育承担着培养中国特色社会主义合格建设者和可靠接班人</a:t>
            </a:r>
            <a:r>
              <a:rPr lang="zh-CN" altLang="en-US" sz="2000" b="1" dirty="0">
                <a:ea typeface="宋体" panose="02010600030101010101" pitchFamily="2" charset="-122"/>
              </a:rPr>
              <a:t>的重大使命</a:t>
            </a:r>
            <a:endParaRPr lang="en-US" altLang="zh-CN" sz="2000" b="1" dirty="0">
              <a:ea typeface="宋体" panose="02010600030101010101" pitchFamily="2" charset="-122"/>
            </a:endParaRPr>
          </a:p>
        </p:txBody>
      </p:sp>
      <p:sp>
        <p:nvSpPr>
          <p:cNvPr id="5" name="圆角矩形 4"/>
          <p:cNvSpPr/>
          <p:nvPr/>
        </p:nvSpPr>
        <p:spPr>
          <a:xfrm>
            <a:off x="137795" y="118110"/>
            <a:ext cx="3695065" cy="55753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t>课程思政的必要性</a:t>
            </a:r>
            <a:endParaRPr lang="zh-CN" altLang="en-US" sz="2800" b="1" dirty="0"/>
          </a:p>
        </p:txBody>
      </p:sp>
      <p:sp>
        <p:nvSpPr>
          <p:cNvPr id="2" name="矩形 1"/>
          <p:cNvSpPr/>
          <p:nvPr/>
        </p:nvSpPr>
        <p:spPr>
          <a:xfrm>
            <a:off x="3886648" y="10024"/>
            <a:ext cx="5257352" cy="423449"/>
          </a:xfrm>
          <a:prstGeom prst="rect">
            <a:avLst/>
          </a:prstGeom>
        </p:spPr>
        <p:txBody>
          <a:bodyPr wrap="square">
            <a:spAutoFit/>
          </a:bodyPr>
          <a:lstStyle/>
          <a:p>
            <a:pPr>
              <a:lnSpc>
                <a:spcPct val="150000"/>
              </a:lnSpc>
            </a:pPr>
            <a:r>
              <a:rPr lang="en-US" altLang="zh-CN" sz="1600" b="1" dirty="0">
                <a:solidFill>
                  <a:srgbClr val="C00000"/>
                </a:solidFill>
                <a:ea typeface="宋体" panose="02010600030101010101" pitchFamily="2" charset="-122"/>
              </a:rPr>
              <a:t> </a:t>
            </a:r>
            <a:endParaRPr lang="zh-CN" altLang="en-US" sz="1600" dirty="0"/>
          </a:p>
        </p:txBody>
      </p:sp>
    </p:spTree>
  </p:cSld>
  <p:clrMapOvr>
    <a:masterClrMapping/>
  </p:clrMapOvr>
  <p:transition spd="slow" advTm="0">
    <p:wipe/>
  </p:transition>
</p:sld>
</file>

<file path=ppt/tags/tag1.xml><?xml version="1.0" encoding="utf-8"?>
<p:tagLst xmlns:p="http://schemas.openxmlformats.org/presentationml/2006/main">
  <p:tag name="PA" val="v3.0.1"/>
</p:tagLst>
</file>

<file path=ppt/tags/tag10.xml><?xml version="1.0" encoding="utf-8"?>
<p:tagLst xmlns:p="http://schemas.openxmlformats.org/presentationml/2006/main">
  <p:tag name="MH" val="20171015153257"/>
  <p:tag name="MH_LIBRARY" val="GRAPHIC"/>
  <p:tag name="MH_ORDER" val="Rectangle 2"/>
  <p:tag name="PA" val="v3.2.0"/>
</p:tagLst>
</file>

<file path=ppt/tags/tag11.xml><?xml version="1.0" encoding="utf-8"?>
<p:tagLst xmlns:p="http://schemas.openxmlformats.org/presentationml/2006/main">
  <p:tag name="MH" val="20171015153257"/>
  <p:tag name="MH_LIBRARY" val="GRAPHIC"/>
  <p:tag name="MH_ORDER" val="TextBox 3"/>
  <p:tag name="PA" val="v3.2.0"/>
</p:tagLst>
</file>

<file path=ppt/tags/tag12.xml><?xml version="1.0" encoding="utf-8"?>
<p:tagLst xmlns:p="http://schemas.openxmlformats.org/presentationml/2006/main">
  <p:tag name="MH" val="20171015153257"/>
  <p:tag name="MH_LIBRARY" val="GRAPHIC"/>
  <p:tag name="MH_ORDER" val="TextBox 4"/>
  <p:tag name="PA" val="v3.2.0"/>
</p:tagLst>
</file>

<file path=ppt/tags/tag13.xml><?xml version="1.0" encoding="utf-8"?>
<p:tagLst xmlns:p="http://schemas.openxmlformats.org/presentationml/2006/main">
  <p:tag name="MH" val="20171015153257"/>
  <p:tag name="MH_LIBRARY" val="GRAPHIC"/>
  <p:tag name="MH_ORDER" val="Straight Connector 9"/>
  <p:tag name="PA" val="v3.2.0"/>
</p:tagLst>
</file>

<file path=ppt/tags/tag14.xml><?xml version="1.0" encoding="utf-8"?>
<p:tagLst xmlns:p="http://schemas.openxmlformats.org/presentationml/2006/main">
  <p:tag name="MH" val="20171015153257"/>
  <p:tag name="MH_LIBRARY" val="GRAPHIC"/>
</p:tagLst>
</file>

<file path=ppt/tags/tag15.xml><?xml version="1.0" encoding="utf-8"?>
<p:tagLst xmlns:p="http://schemas.openxmlformats.org/presentationml/2006/main">
  <p:tag name="PA" val="v3.2.0"/>
</p:tagLst>
</file>

<file path=ppt/tags/tag16.xml><?xml version="1.0" encoding="utf-8"?>
<p:tagLst xmlns:p="http://schemas.openxmlformats.org/presentationml/2006/main">
  <p:tag name="PA" val="v3.2.0"/>
</p:tagLst>
</file>

<file path=ppt/tags/tag17.xml><?xml version="1.0" encoding="utf-8"?>
<p:tagLst xmlns:p="http://schemas.openxmlformats.org/presentationml/2006/main">
  <p:tag name="MH" val="20171015153257"/>
  <p:tag name="MH_LIBRARY" val="GRAPHIC"/>
  <p:tag name="MH_ORDER" val="Rectangle 2"/>
  <p:tag name="PA" val="v3.2.0"/>
</p:tagLst>
</file>

<file path=ppt/tags/tag18.xml><?xml version="1.0" encoding="utf-8"?>
<p:tagLst xmlns:p="http://schemas.openxmlformats.org/presentationml/2006/main">
  <p:tag name="MH" val="20171015153257"/>
  <p:tag name="MH_LIBRARY" val="GRAPHIC"/>
  <p:tag name="MH_ORDER" val="TextBox 3"/>
  <p:tag name="PA" val="v3.2.0"/>
</p:tagLst>
</file>

<file path=ppt/tags/tag19.xml><?xml version="1.0" encoding="utf-8"?>
<p:tagLst xmlns:p="http://schemas.openxmlformats.org/presentationml/2006/main">
  <p:tag name="MH" val="20171015153257"/>
  <p:tag name="MH_LIBRARY" val="GRAPHIC"/>
  <p:tag name="MH_ORDER" val="TextBox 4"/>
  <p:tag name="PA" val="v3.2.0"/>
</p:tagLst>
</file>

<file path=ppt/tags/tag2.xml><?xml version="1.0" encoding="utf-8"?>
<p:tagLst xmlns:p="http://schemas.openxmlformats.org/presentationml/2006/main">
  <p:tag name="PA" val="v3.0.1"/>
</p:tagLst>
</file>

<file path=ppt/tags/tag20.xml><?xml version="1.0" encoding="utf-8"?>
<p:tagLst xmlns:p="http://schemas.openxmlformats.org/presentationml/2006/main">
  <p:tag name="MH" val="20171015153257"/>
  <p:tag name="MH_LIBRARY" val="GRAPHIC"/>
  <p:tag name="MH_ORDER" val="Straight Connector 9"/>
  <p:tag name="PA" val="v3.2.0"/>
</p:tagLst>
</file>

<file path=ppt/tags/tag21.xml><?xml version="1.0" encoding="utf-8"?>
<p:tagLst xmlns:p="http://schemas.openxmlformats.org/presentationml/2006/main">
  <p:tag name="MH" val="20171015153257"/>
  <p:tag name="MH_LIBRARY" val="GRAPHIC"/>
</p:tagLst>
</file>

<file path=ppt/tags/tag22.xml><?xml version="1.0" encoding="utf-8"?>
<p:tagLst xmlns:p="http://schemas.openxmlformats.org/presentationml/2006/main">
  <p:tag name="MH" val="20171015153257"/>
  <p:tag name="MH_LIBRARY" val="GRAPHIC"/>
  <p:tag name="MH_ORDER" val="Rectangle 2"/>
  <p:tag name="PA" val="v3.2.0"/>
</p:tagLst>
</file>

<file path=ppt/tags/tag23.xml><?xml version="1.0" encoding="utf-8"?>
<p:tagLst xmlns:p="http://schemas.openxmlformats.org/presentationml/2006/main">
  <p:tag name="MH" val="20171015153257"/>
  <p:tag name="MH_LIBRARY" val="GRAPHIC"/>
  <p:tag name="MH_ORDER" val="TextBox 3"/>
  <p:tag name="PA" val="v3.2.0"/>
</p:tagLst>
</file>

<file path=ppt/tags/tag24.xml><?xml version="1.0" encoding="utf-8"?>
<p:tagLst xmlns:p="http://schemas.openxmlformats.org/presentationml/2006/main">
  <p:tag name="MH" val="20171015153257"/>
  <p:tag name="MH_LIBRARY" val="GRAPHIC"/>
  <p:tag name="MH_ORDER" val="TextBox 4"/>
  <p:tag name="PA" val="v3.2.0"/>
</p:tagLst>
</file>

<file path=ppt/tags/tag25.xml><?xml version="1.0" encoding="utf-8"?>
<p:tagLst xmlns:p="http://schemas.openxmlformats.org/presentationml/2006/main">
  <p:tag name="MH" val="20171015153257"/>
  <p:tag name="MH_LIBRARY" val="GRAPHIC"/>
  <p:tag name="MH_ORDER" val="Straight Connector 9"/>
  <p:tag name="PA" val="v3.2.0"/>
</p:tagLst>
</file>

<file path=ppt/tags/tag26.xml><?xml version="1.0" encoding="utf-8"?>
<p:tagLst xmlns:p="http://schemas.openxmlformats.org/presentationml/2006/main">
  <p:tag name="MH" val="20171015153257"/>
  <p:tag name="MH_LIBRARY" val="GRAPHIC"/>
</p:tagLst>
</file>

<file path=ppt/tags/tag27.xml><?xml version="1.0" encoding="utf-8"?>
<p:tagLst xmlns:p="http://schemas.openxmlformats.org/presentationml/2006/main">
  <p:tag name="MH" val="20151223201907"/>
  <p:tag name="MH_LIBRARY" val="GRAPHIC"/>
  <p:tag name="MH_ORDER" val="Rectangle 21"/>
</p:tagLst>
</file>

<file path=ppt/tags/tag28.xml><?xml version="1.0" encoding="utf-8"?>
<p:tagLst xmlns:p="http://schemas.openxmlformats.org/presentationml/2006/main">
  <p:tag name="MH" val="20151223201907"/>
  <p:tag name="MH_LIBRARY" val="GRAPHIC"/>
  <p:tag name="MH_ORDER" val="Rectangle 32"/>
</p:tagLst>
</file>

<file path=ppt/tags/tag29.xml><?xml version="1.0" encoding="utf-8"?>
<p:tagLst xmlns:p="http://schemas.openxmlformats.org/presentationml/2006/main">
  <p:tag name="MH" val="20151223201907"/>
  <p:tag name="MH_LIBRARY" val="GRAPHIC"/>
  <p:tag name="MH_ORDER" val="Rectangle 32"/>
</p:tagLst>
</file>

<file path=ppt/tags/tag3.xml><?xml version="1.0" encoding="utf-8"?>
<p:tagLst xmlns:p="http://schemas.openxmlformats.org/presentationml/2006/main">
  <p:tag name="PA" val="v3.0.1"/>
</p:tagLst>
</file>

<file path=ppt/tags/tag4.xml><?xml version="1.0" encoding="utf-8"?>
<p:tagLst xmlns:p="http://schemas.openxmlformats.org/presentationml/2006/main">
  <p:tag name="MH" val="20171015152015"/>
  <p:tag name="MH_LIBRARY" val="CONTENTS"/>
  <p:tag name="MH_TYPE" val="OTHERS"/>
  <p:tag name="ID" val="547146"/>
  <p:tag name="PA" val="v3.2.0"/>
</p:tagLst>
</file>

<file path=ppt/tags/tag5.xml><?xml version="1.0" encoding="utf-8"?>
<p:tagLst xmlns:p="http://schemas.openxmlformats.org/presentationml/2006/main">
  <p:tag name="MH" val="20171015152015"/>
  <p:tag name="MH_LIBRARY" val="CONTENTS"/>
  <p:tag name="MH_TYPE" val="OTHERS"/>
  <p:tag name="ID" val="547146"/>
  <p:tag name="PA" val="v3.2.0"/>
</p:tagLst>
</file>

<file path=ppt/tags/tag6.xml><?xml version="1.0" encoding="utf-8"?>
<p:tagLst xmlns:p="http://schemas.openxmlformats.org/presentationml/2006/main">
  <p:tag name="MH" val="20171015152015"/>
  <p:tag name="MH_LIBRARY" val="CONTENTS"/>
  <p:tag name="MH_TYPE" val="NUMBER"/>
  <p:tag name="ID" val="547146"/>
  <p:tag name="MH_ORDER" val="1"/>
  <p:tag name="PA" val="v3.2.0"/>
</p:tagLst>
</file>

<file path=ppt/tags/tag7.xml><?xml version="1.0" encoding="utf-8"?>
<p:tagLst xmlns:p="http://schemas.openxmlformats.org/presentationml/2006/main">
  <p:tag name="MH" val="20171015152015"/>
  <p:tag name="MH_LIBRARY" val="CONTENTS"/>
  <p:tag name="MH_TYPE" val="NUMBER"/>
  <p:tag name="ID" val="547146"/>
  <p:tag name="MH_ORDER" val="1"/>
  <p:tag name="PA" val="v3.2.0"/>
</p:tagLst>
</file>

<file path=ppt/tags/tag8.xml><?xml version="1.0" encoding="utf-8"?>
<p:tagLst xmlns:p="http://schemas.openxmlformats.org/presentationml/2006/main">
  <p:tag name="MH" val="20171015152015"/>
  <p:tag name="MH_LIBRARY" val="CONTENTS"/>
  <p:tag name="MH_TYPE" val="NUMBER"/>
  <p:tag name="ID" val="547146"/>
  <p:tag name="MH_ORDER" val="1"/>
  <p:tag name="PA" val="v3.2.0"/>
</p:tagLst>
</file>

<file path=ppt/tags/tag9.xml><?xml version="1.0" encoding="utf-8"?>
<p:tagLst xmlns:p="http://schemas.openxmlformats.org/presentationml/2006/main">
  <p:tag name="MH" val="20171015152015"/>
  <p:tag name="MH_LIBRARY" val="CONTENTS"/>
  <p:tag name="MH_AUTOCOLOR" val="TRUE"/>
  <p:tag name="MH_TYPE" val="CONTENTS"/>
  <p:tag name="ID" val="547146"/>
</p:tagLst>
</file>

<file path=ppt/theme/theme1.xml><?xml version="1.0" encoding="utf-8"?>
<a:theme xmlns:a="http://schemas.openxmlformats.org/drawingml/2006/main" name="Office 主题">
  <a:themeElements>
    <a:clrScheme name="简约质感">
      <a:dk1>
        <a:sysClr val="windowText" lastClr="000000"/>
      </a:dk1>
      <a:lt1>
        <a:sysClr val="window" lastClr="FFFFFF"/>
      </a:lt1>
      <a:dk2>
        <a:srgbClr val="44546A"/>
      </a:dk2>
      <a:lt2>
        <a:srgbClr val="E7E6E6"/>
      </a:lt2>
      <a:accent1>
        <a:srgbClr val="27506E"/>
      </a:accent1>
      <a:accent2>
        <a:srgbClr val="ED7D31"/>
      </a:accent2>
      <a:accent3>
        <a:srgbClr val="A5A5A5"/>
      </a:accent3>
      <a:accent4>
        <a:srgbClr val="FFC000"/>
      </a:accent4>
      <a:accent5>
        <a:srgbClr val="4472C4"/>
      </a:accent5>
      <a:accent6>
        <a:srgbClr val="70AD47"/>
      </a:accent6>
      <a:hlink>
        <a:srgbClr val="000000"/>
      </a:hlink>
      <a:folHlink>
        <a:srgbClr val="954F72"/>
      </a:folHlink>
    </a:clrScheme>
    <a:fontScheme name="常用3">
      <a:majorFont>
        <a:latin typeface="Arial"/>
        <a:ea typeface="微软雅黑"/>
        <a:cs typeface=""/>
      </a:majorFont>
      <a:minorFont>
        <a:latin typeface="Calibri Light"/>
        <a:ea typeface="微软雅黑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蓝色沉稳">
      <a:dk1>
        <a:sysClr val="windowText" lastClr="000000"/>
      </a:dk1>
      <a:lt1>
        <a:sysClr val="window" lastClr="FFFFFF"/>
      </a:lt1>
      <a:dk2>
        <a:srgbClr val="44546A"/>
      </a:dk2>
      <a:lt2>
        <a:srgbClr val="E7E6E6"/>
      </a:lt2>
      <a:accent1>
        <a:srgbClr val="1F4E79"/>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常用1">
      <a:majorFont>
        <a:latin typeface="Calibri"/>
        <a:ea typeface="微软雅黑"/>
        <a:cs typeface=""/>
      </a:majorFont>
      <a:minorFont>
        <a:latin typeface="Calibri Light"/>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063D54"/>
      </a:accent1>
      <a:accent2>
        <a:srgbClr val="ED7D31"/>
      </a:accent2>
      <a:accent3>
        <a:srgbClr val="A5A5A5"/>
      </a:accent3>
      <a:accent4>
        <a:srgbClr val="FFC000"/>
      </a:accent4>
      <a:accent5>
        <a:srgbClr val="E2E2E2"/>
      </a:accent5>
      <a:accent6>
        <a:srgbClr val="70AD47"/>
      </a:accent6>
      <a:hlink>
        <a:srgbClr val="D3D4D4"/>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063D54"/>
    </a:accent1>
    <a:accent2>
      <a:srgbClr val="ED7D31"/>
    </a:accent2>
    <a:accent3>
      <a:srgbClr val="A5A5A5"/>
    </a:accent3>
    <a:accent4>
      <a:srgbClr val="FFC000"/>
    </a:accent4>
    <a:accent5>
      <a:srgbClr val="E2E2E2"/>
    </a:accent5>
    <a:accent6>
      <a:srgbClr val="70AD47"/>
    </a:accent6>
    <a:hlink>
      <a:srgbClr val="D3D4D4"/>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2736</Words>
  <Application>WPS 演示</Application>
  <PresentationFormat>全屏显示(16:9)</PresentationFormat>
  <Paragraphs>129</Paragraphs>
  <Slides>20</Slides>
  <Notes>7</Notes>
  <HiddenSlides>0</HiddenSlides>
  <MMClips>0</MMClips>
  <ScaleCrop>false</ScaleCrop>
  <HeadingPairs>
    <vt:vector size="6" baseType="variant">
      <vt:variant>
        <vt:lpstr>已用的字体</vt:lpstr>
      </vt:variant>
      <vt:variant>
        <vt:i4>27</vt:i4>
      </vt:variant>
      <vt:variant>
        <vt:lpstr>主题</vt:lpstr>
      </vt:variant>
      <vt:variant>
        <vt:i4>3</vt:i4>
      </vt:variant>
      <vt:variant>
        <vt:lpstr>幻灯片标题</vt:lpstr>
      </vt:variant>
      <vt:variant>
        <vt:i4>20</vt:i4>
      </vt:variant>
    </vt:vector>
  </HeadingPairs>
  <TitlesOfParts>
    <vt:vector size="50" baseType="lpstr">
      <vt:lpstr>Arial</vt:lpstr>
      <vt:lpstr>宋体</vt:lpstr>
      <vt:lpstr>Wingdings</vt:lpstr>
      <vt:lpstr>Lato</vt:lpstr>
      <vt:lpstr>微软雅黑 Light</vt:lpstr>
      <vt:lpstr>Open Sans</vt:lpstr>
      <vt:lpstr>方正兰亭黑_GBK</vt:lpstr>
      <vt:lpstr>微软雅黑</vt:lpstr>
      <vt:lpstr>仿宋</vt:lpstr>
      <vt:lpstr>Times New Roman</vt:lpstr>
      <vt:lpstr>华文中宋</vt:lpstr>
      <vt:lpstr>Calibri</vt:lpstr>
      <vt:lpstr>华文细黑</vt:lpstr>
      <vt:lpstr>Arial Unicode MS</vt:lpstr>
      <vt:lpstr>等线</vt:lpstr>
      <vt:lpstr>Gungsuh</vt:lpstr>
      <vt:lpstr>Arial Narrow</vt:lpstr>
      <vt:lpstr>Calibri Light</vt:lpstr>
      <vt:lpstr>方正宋刻本秀楷简体</vt:lpstr>
      <vt:lpstr>方正兰亭黑_GBK</vt:lpstr>
      <vt:lpstr>Wingdings</vt:lpstr>
      <vt:lpstr>Humnst777 Cn BT</vt:lpstr>
      <vt:lpstr>黑体</vt:lpstr>
      <vt:lpstr>等线 Light</vt:lpstr>
      <vt:lpstr>Agency FB</vt:lpstr>
      <vt:lpstr>造字工房悦黑（非商用）常规体</vt:lpstr>
      <vt:lpstr>Impact</vt:lpstr>
      <vt:lpstr>Office 主题</vt:lpstr>
      <vt:lpstr>自定义设计方案</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简约质感商业计划书PPT模板</dc:title>
  <dc:creator>Administrator</dc:creator>
  <cp:lastModifiedBy>Administrator</cp:lastModifiedBy>
  <cp:revision>1361</cp:revision>
  <dcterms:created xsi:type="dcterms:W3CDTF">2016-04-24T15:52:00Z</dcterms:created>
  <dcterms:modified xsi:type="dcterms:W3CDTF">2020-05-26T23:48:18Z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2052-10.1.0.7698</vt:lpwstr>
  </property>
</Properties>
</file>